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0.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ppt/theme/themeOverride4.xml" ContentType="application/vnd.openxmlformats-officedocument.themeOverride+xml"/>
  <Override PartName="/ppt/notesSlides/notesSlide29.xml" ContentType="application/vnd.openxmlformats-officedocument.presentationml.notesSlide+xml"/>
  <Override PartName="/ppt/theme/themeOverride5.xml" ContentType="application/vnd.openxmlformats-officedocument.themeOverride+xml"/>
  <Override PartName="/ppt/notesSlides/notesSlide30.xml" ContentType="application/vnd.openxmlformats-officedocument.presentationml.notesSlide+xml"/>
  <Override PartName="/ppt/theme/themeOverride6.xml" ContentType="application/vnd.openxmlformats-officedocument.themeOverride+xml"/>
  <Override PartName="/ppt/notesSlides/notesSlide31.xml" ContentType="application/vnd.openxmlformats-officedocument.presentationml.notesSlide+xml"/>
  <Override PartName="/ppt/theme/themeOverride7.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58"/>
  </p:notesMasterIdLst>
  <p:sldIdLst>
    <p:sldId id="257" r:id="rId3"/>
    <p:sldId id="258" r:id="rId4"/>
    <p:sldId id="504" r:id="rId5"/>
    <p:sldId id="505" r:id="rId6"/>
    <p:sldId id="259" r:id="rId7"/>
    <p:sldId id="260" r:id="rId8"/>
    <p:sldId id="261" r:id="rId9"/>
    <p:sldId id="263" r:id="rId10"/>
    <p:sldId id="264" r:id="rId11"/>
    <p:sldId id="265" r:id="rId12"/>
    <p:sldId id="266" r:id="rId13"/>
    <p:sldId id="267" r:id="rId14"/>
    <p:sldId id="262" r:id="rId15"/>
    <p:sldId id="268" r:id="rId16"/>
    <p:sldId id="269" r:id="rId17"/>
    <p:sldId id="385" r:id="rId18"/>
    <p:sldId id="270" r:id="rId19"/>
    <p:sldId id="271" r:id="rId20"/>
    <p:sldId id="272" r:id="rId21"/>
    <p:sldId id="273" r:id="rId22"/>
    <p:sldId id="274" r:id="rId23"/>
    <p:sldId id="387" r:id="rId24"/>
    <p:sldId id="389" r:id="rId25"/>
    <p:sldId id="391" r:id="rId26"/>
    <p:sldId id="392" r:id="rId27"/>
    <p:sldId id="393" r:id="rId28"/>
    <p:sldId id="394" r:id="rId29"/>
    <p:sldId id="395" r:id="rId30"/>
    <p:sldId id="470" r:id="rId31"/>
    <p:sldId id="471" r:id="rId32"/>
    <p:sldId id="472" r:id="rId33"/>
    <p:sldId id="473" r:id="rId34"/>
    <p:sldId id="474" r:id="rId35"/>
    <p:sldId id="475" r:id="rId36"/>
    <p:sldId id="476"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6" r:id="rId51"/>
    <p:sldId id="417" r:id="rId52"/>
    <p:sldId id="418" r:id="rId53"/>
    <p:sldId id="419" r:id="rId54"/>
    <p:sldId id="420" r:id="rId55"/>
    <p:sldId id="421" r:id="rId56"/>
    <p:sldId id="422"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7" r:id="rId72"/>
    <p:sldId id="438" r:id="rId73"/>
    <p:sldId id="439" r:id="rId74"/>
    <p:sldId id="440" r:id="rId75"/>
    <p:sldId id="441" r:id="rId76"/>
    <p:sldId id="442" r:id="rId77"/>
    <p:sldId id="443" r:id="rId78"/>
    <p:sldId id="444" r:id="rId79"/>
    <p:sldId id="445" r:id="rId80"/>
    <p:sldId id="446" r:id="rId81"/>
    <p:sldId id="447" r:id="rId82"/>
    <p:sldId id="448" r:id="rId83"/>
    <p:sldId id="449" r:id="rId84"/>
    <p:sldId id="450" r:id="rId85"/>
    <p:sldId id="451" r:id="rId86"/>
    <p:sldId id="452" r:id="rId87"/>
    <p:sldId id="453" r:id="rId88"/>
    <p:sldId id="454" r:id="rId89"/>
    <p:sldId id="455" r:id="rId90"/>
    <p:sldId id="456" r:id="rId91"/>
    <p:sldId id="457" r:id="rId92"/>
    <p:sldId id="458" r:id="rId93"/>
    <p:sldId id="459" r:id="rId94"/>
    <p:sldId id="460" r:id="rId95"/>
    <p:sldId id="461" r:id="rId96"/>
    <p:sldId id="462" r:id="rId97"/>
    <p:sldId id="463" r:id="rId98"/>
    <p:sldId id="464" r:id="rId99"/>
    <p:sldId id="465" r:id="rId100"/>
    <p:sldId id="466" r:id="rId101"/>
    <p:sldId id="467" r:id="rId102"/>
    <p:sldId id="468" r:id="rId103"/>
    <p:sldId id="355" r:id="rId104"/>
    <p:sldId id="356" r:id="rId105"/>
    <p:sldId id="358" r:id="rId106"/>
    <p:sldId id="359" r:id="rId107"/>
    <p:sldId id="360" r:id="rId108"/>
    <p:sldId id="357" r:id="rId109"/>
    <p:sldId id="361" r:id="rId110"/>
    <p:sldId id="362" r:id="rId111"/>
    <p:sldId id="363" r:id="rId112"/>
    <p:sldId id="364" r:id="rId113"/>
    <p:sldId id="365" r:id="rId114"/>
    <p:sldId id="366" r:id="rId115"/>
    <p:sldId id="384" r:id="rId116"/>
    <p:sldId id="367" r:id="rId117"/>
    <p:sldId id="368" r:id="rId118"/>
    <p:sldId id="369" r:id="rId119"/>
    <p:sldId id="477" r:id="rId120"/>
    <p:sldId id="478" r:id="rId121"/>
    <p:sldId id="481" r:id="rId122"/>
    <p:sldId id="479" r:id="rId123"/>
    <p:sldId id="480" r:id="rId124"/>
    <p:sldId id="484" r:id="rId125"/>
    <p:sldId id="483" r:id="rId126"/>
    <p:sldId id="482" r:id="rId127"/>
    <p:sldId id="485" r:id="rId128"/>
    <p:sldId id="486" r:id="rId129"/>
    <p:sldId id="487" r:id="rId130"/>
    <p:sldId id="488" r:id="rId131"/>
    <p:sldId id="489" r:id="rId132"/>
    <p:sldId id="490" r:id="rId133"/>
    <p:sldId id="491" r:id="rId134"/>
    <p:sldId id="492" r:id="rId135"/>
    <p:sldId id="493" r:id="rId136"/>
    <p:sldId id="494" r:id="rId137"/>
    <p:sldId id="495" r:id="rId138"/>
    <p:sldId id="496" r:id="rId139"/>
    <p:sldId id="497" r:id="rId140"/>
    <p:sldId id="501" r:id="rId141"/>
    <p:sldId id="502" r:id="rId142"/>
    <p:sldId id="500" r:id="rId143"/>
    <p:sldId id="503" r:id="rId144"/>
    <p:sldId id="370" r:id="rId145"/>
    <p:sldId id="371" r:id="rId146"/>
    <p:sldId id="372" r:id="rId147"/>
    <p:sldId id="373" r:id="rId148"/>
    <p:sldId id="374" r:id="rId149"/>
    <p:sldId id="375" r:id="rId150"/>
    <p:sldId id="376" r:id="rId151"/>
    <p:sldId id="377" r:id="rId152"/>
    <p:sldId id="380" r:id="rId153"/>
    <p:sldId id="378" r:id="rId154"/>
    <p:sldId id="379" r:id="rId155"/>
    <p:sldId id="469" r:id="rId156"/>
    <p:sldId id="386"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CD7DD1-8A0F-4929-8BD6-97F9591AE2F9}">
          <p14:sldIdLst>
            <p14:sldId id="257"/>
            <p14:sldId id="258"/>
            <p14:sldId id="504"/>
            <p14:sldId id="505"/>
            <p14:sldId id="259"/>
            <p14:sldId id="260"/>
            <p14:sldId id="261"/>
            <p14:sldId id="263"/>
            <p14:sldId id="264"/>
            <p14:sldId id="265"/>
            <p14:sldId id="266"/>
            <p14:sldId id="267"/>
            <p14:sldId id="262"/>
            <p14:sldId id="268"/>
            <p14:sldId id="269"/>
            <p14:sldId id="385"/>
            <p14:sldId id="270"/>
            <p14:sldId id="271"/>
            <p14:sldId id="272"/>
            <p14:sldId id="273"/>
          </p14:sldIdLst>
        </p14:section>
        <p14:section name="Approaches to Conflict Resolution" id="{DE8BD4BF-C705-4F5B-BC06-3B6C5E336B2C}">
          <p14:sldIdLst>
            <p14:sldId id="274"/>
            <p14:sldId id="387"/>
            <p14:sldId id="389"/>
            <p14:sldId id="391"/>
            <p14:sldId id="392"/>
            <p14:sldId id="393"/>
            <p14:sldId id="394"/>
            <p14:sldId id="395"/>
            <p14:sldId id="470"/>
            <p14:sldId id="471"/>
            <p14:sldId id="472"/>
            <p14:sldId id="473"/>
            <p14:sldId id="474"/>
            <p14:sldId id="475"/>
            <p14:sldId id="476"/>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Lst>
        </p14:section>
        <p14:section name="Exercise" id="{BFE3FC52-01F3-4B5B-8179-E0D3EFF9AE1A}">
          <p14:sldIdLst>
            <p14:sldId id="355"/>
            <p14:sldId id="356"/>
            <p14:sldId id="358"/>
            <p14:sldId id="359"/>
            <p14:sldId id="360"/>
            <p14:sldId id="357"/>
            <p14:sldId id="361"/>
            <p14:sldId id="362"/>
            <p14:sldId id="363"/>
            <p14:sldId id="364"/>
            <p14:sldId id="365"/>
          </p14:sldIdLst>
        </p14:section>
        <p14:section name="Understanding Group Dynamics" id="{CAA01217-A131-4926-9F23-99BFB9F3D034}">
          <p14:sldIdLst>
            <p14:sldId id="366"/>
            <p14:sldId id="384"/>
            <p14:sldId id="367"/>
            <p14:sldId id="368"/>
            <p14:sldId id="369"/>
            <p14:sldId id="477"/>
            <p14:sldId id="478"/>
            <p14:sldId id="481"/>
            <p14:sldId id="479"/>
            <p14:sldId id="480"/>
            <p14:sldId id="484"/>
            <p14:sldId id="483"/>
            <p14:sldId id="482"/>
            <p14:sldId id="485"/>
            <p14:sldId id="486"/>
            <p14:sldId id="487"/>
            <p14:sldId id="488"/>
            <p14:sldId id="489"/>
            <p14:sldId id="490"/>
            <p14:sldId id="491"/>
            <p14:sldId id="492"/>
            <p14:sldId id="493"/>
            <p14:sldId id="494"/>
            <p14:sldId id="495"/>
            <p14:sldId id="496"/>
            <p14:sldId id="497"/>
            <p14:sldId id="501"/>
            <p14:sldId id="502"/>
            <p14:sldId id="500"/>
            <p14:sldId id="503"/>
          </p14:sldIdLst>
        </p14:section>
        <p14:section name="Managing Conflicts" id="{225836D9-F40F-40F2-B4E7-A6ABF741D7DC}">
          <p14:sldIdLst>
            <p14:sldId id="370"/>
            <p14:sldId id="371"/>
            <p14:sldId id="372"/>
            <p14:sldId id="373"/>
            <p14:sldId id="374"/>
            <p14:sldId id="375"/>
            <p14:sldId id="376"/>
            <p14:sldId id="377"/>
            <p14:sldId id="380"/>
            <p14:sldId id="378"/>
            <p14:sldId id="379"/>
            <p14:sldId id="469"/>
          </p14:sldIdLst>
        </p14:section>
        <p14:section name="Summary" id="{B8535AD8-BA2E-45B2-86DD-88EEDA8F6E60}">
          <p14:sldIdLst>
            <p14:sldId id="3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996633"/>
    <a:srgbClr val="9933FF"/>
    <a:srgbClr val="FFFF99"/>
    <a:srgbClr val="FFFF66"/>
    <a:srgbClr val="FF99CC"/>
    <a:srgbClr val="5B9BD5"/>
    <a:srgbClr val="F2EEF1"/>
    <a:srgbClr val="4472C4"/>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5621" autoAdjust="0"/>
  </p:normalViewPr>
  <p:slideViewPr>
    <p:cSldViewPr snapToGrid="0">
      <p:cViewPr varScale="1">
        <p:scale>
          <a:sx n="83" d="100"/>
          <a:sy n="83" d="100"/>
        </p:scale>
        <p:origin x="8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99257-CD7D-46B4-A9BF-8FD4DC185B3F}" type="doc">
      <dgm:prSet loTypeId="urn:microsoft.com/office/officeart/2005/8/layout/process1" loCatId="process" qsTypeId="urn:microsoft.com/office/officeart/2005/8/quickstyle/simple1" qsCatId="simple" csTypeId="urn:microsoft.com/office/officeart/2005/8/colors/accent2_2" csCatId="accent2" phldr="1"/>
      <dgm:spPr/>
    </dgm:pt>
    <dgm:pt modelId="{FCEE66ED-1C3F-4C95-8A51-FC0198448C55}">
      <dgm:prSet phldrT="[Text]"/>
      <dgm:spPr/>
      <dgm:t>
        <a:bodyPr/>
        <a:lstStyle/>
        <a:p>
          <a:r>
            <a:rPr lang="en-US" dirty="0"/>
            <a:t>Rescuer</a:t>
          </a:r>
        </a:p>
      </dgm:t>
    </dgm:pt>
    <dgm:pt modelId="{3CD64907-B3DE-4DC4-8FD0-A47D59B3A9C1}" type="parTrans" cxnId="{5F0C746C-F0FB-42EE-A505-E3C7879B2507}">
      <dgm:prSet/>
      <dgm:spPr/>
      <dgm:t>
        <a:bodyPr/>
        <a:lstStyle/>
        <a:p>
          <a:endParaRPr lang="en-US"/>
        </a:p>
      </dgm:t>
    </dgm:pt>
    <dgm:pt modelId="{012734ED-7357-42D9-B183-C4C50621ECC6}" type="sibTrans" cxnId="{5F0C746C-F0FB-42EE-A505-E3C7879B2507}">
      <dgm:prSet/>
      <dgm:spPr/>
      <dgm:t>
        <a:bodyPr/>
        <a:lstStyle/>
        <a:p>
          <a:endParaRPr lang="en-US"/>
        </a:p>
      </dgm:t>
    </dgm:pt>
    <dgm:pt modelId="{A9B2D5F5-F1DE-48E5-9B8B-E8ABC0E9B255}">
      <dgm:prSet phldrT="[Text]"/>
      <dgm:spPr/>
      <dgm:t>
        <a:bodyPr/>
        <a:lstStyle/>
        <a:p>
          <a:r>
            <a:rPr lang="en-US" dirty="0"/>
            <a:t>Persecutor</a:t>
          </a:r>
        </a:p>
      </dgm:t>
    </dgm:pt>
    <dgm:pt modelId="{D4ADD7C9-D5A5-4CE5-873D-C58D4ACEAE98}" type="parTrans" cxnId="{B76BBE3B-F594-4689-8E13-C51BB20BDF0D}">
      <dgm:prSet/>
      <dgm:spPr/>
      <dgm:t>
        <a:bodyPr/>
        <a:lstStyle/>
        <a:p>
          <a:endParaRPr lang="en-US"/>
        </a:p>
      </dgm:t>
    </dgm:pt>
    <dgm:pt modelId="{B86C8295-FF43-4AB3-A84F-47D4E4585BBF}" type="sibTrans" cxnId="{B76BBE3B-F594-4689-8E13-C51BB20BDF0D}">
      <dgm:prSet/>
      <dgm:spPr/>
      <dgm:t>
        <a:bodyPr/>
        <a:lstStyle/>
        <a:p>
          <a:endParaRPr lang="en-US"/>
        </a:p>
      </dgm:t>
    </dgm:pt>
    <dgm:pt modelId="{5DFE6198-D841-4248-AFC7-AC2ABCB4579C}">
      <dgm:prSet phldrT="[Text]"/>
      <dgm:spPr/>
      <dgm:t>
        <a:bodyPr/>
        <a:lstStyle/>
        <a:p>
          <a:r>
            <a:rPr lang="en-US" dirty="0"/>
            <a:t>Victim</a:t>
          </a:r>
        </a:p>
      </dgm:t>
    </dgm:pt>
    <dgm:pt modelId="{A7BE4BF7-5628-48CA-810A-2F30662A6882}" type="parTrans" cxnId="{FE62DC0B-D54D-468E-8308-FFD6EE6DF2B5}">
      <dgm:prSet/>
      <dgm:spPr/>
      <dgm:t>
        <a:bodyPr/>
        <a:lstStyle/>
        <a:p>
          <a:endParaRPr lang="en-US"/>
        </a:p>
      </dgm:t>
    </dgm:pt>
    <dgm:pt modelId="{329473F9-8F7D-4C22-8AC6-763244D3122A}" type="sibTrans" cxnId="{FE62DC0B-D54D-468E-8308-FFD6EE6DF2B5}">
      <dgm:prSet/>
      <dgm:spPr/>
      <dgm:t>
        <a:bodyPr/>
        <a:lstStyle/>
        <a:p>
          <a:endParaRPr lang="en-US"/>
        </a:p>
      </dgm:t>
    </dgm:pt>
    <dgm:pt modelId="{8450C465-74E9-4314-B433-6F337199DDAA}">
      <dgm:prSet phldrT="[Text]"/>
      <dgm:spPr/>
      <dgm:t>
        <a:bodyPr/>
        <a:lstStyle/>
        <a:p>
          <a:r>
            <a:rPr lang="en-US" dirty="0"/>
            <a:t>Persecutor</a:t>
          </a:r>
        </a:p>
      </dgm:t>
    </dgm:pt>
    <dgm:pt modelId="{A4B65E95-CD1E-4BB6-8F1E-0DF5EAB77000}" type="parTrans" cxnId="{BF986A02-EC1B-4BA5-AFB4-581B13FCC959}">
      <dgm:prSet/>
      <dgm:spPr/>
      <dgm:t>
        <a:bodyPr/>
        <a:lstStyle/>
        <a:p>
          <a:endParaRPr lang="en-US"/>
        </a:p>
      </dgm:t>
    </dgm:pt>
    <dgm:pt modelId="{16142C56-EB7E-47C9-A907-EBB595ED96EE}" type="sibTrans" cxnId="{BF986A02-EC1B-4BA5-AFB4-581B13FCC959}">
      <dgm:prSet/>
      <dgm:spPr/>
      <dgm:t>
        <a:bodyPr/>
        <a:lstStyle/>
        <a:p>
          <a:endParaRPr lang="en-US"/>
        </a:p>
      </dgm:t>
    </dgm:pt>
    <dgm:pt modelId="{43FAA1C4-8C2D-45FD-A492-4CFE62FE94C5}" type="pres">
      <dgm:prSet presAssocID="{AC999257-CD7D-46B4-A9BF-8FD4DC185B3F}" presName="Name0" presStyleCnt="0">
        <dgm:presLayoutVars>
          <dgm:dir/>
          <dgm:resizeHandles val="exact"/>
        </dgm:presLayoutVars>
      </dgm:prSet>
      <dgm:spPr/>
    </dgm:pt>
    <dgm:pt modelId="{2F7692D4-C661-40CB-A2C0-A87F421D2586}" type="pres">
      <dgm:prSet presAssocID="{FCEE66ED-1C3F-4C95-8A51-FC0198448C55}" presName="node" presStyleLbl="node1" presStyleIdx="0" presStyleCnt="4">
        <dgm:presLayoutVars>
          <dgm:bulletEnabled val="1"/>
        </dgm:presLayoutVars>
      </dgm:prSet>
      <dgm:spPr/>
    </dgm:pt>
    <dgm:pt modelId="{D5464593-BEA7-4772-9F91-F99F3ED3E3BB}" type="pres">
      <dgm:prSet presAssocID="{012734ED-7357-42D9-B183-C4C50621ECC6}" presName="sibTrans" presStyleLbl="sibTrans2D1" presStyleIdx="0" presStyleCnt="3"/>
      <dgm:spPr/>
    </dgm:pt>
    <dgm:pt modelId="{D6A8033D-7133-472B-B251-4AF8592BBEB1}" type="pres">
      <dgm:prSet presAssocID="{012734ED-7357-42D9-B183-C4C50621ECC6}" presName="connectorText" presStyleLbl="sibTrans2D1" presStyleIdx="0" presStyleCnt="3"/>
      <dgm:spPr/>
    </dgm:pt>
    <dgm:pt modelId="{0F6B141A-4892-4C9E-8926-9256A71FF00C}" type="pres">
      <dgm:prSet presAssocID="{A9B2D5F5-F1DE-48E5-9B8B-E8ABC0E9B255}" presName="node" presStyleLbl="node1" presStyleIdx="1" presStyleCnt="4">
        <dgm:presLayoutVars>
          <dgm:bulletEnabled val="1"/>
        </dgm:presLayoutVars>
      </dgm:prSet>
      <dgm:spPr/>
    </dgm:pt>
    <dgm:pt modelId="{CADA69A6-6372-43E4-AE84-D460B2A92B94}" type="pres">
      <dgm:prSet presAssocID="{B86C8295-FF43-4AB3-A84F-47D4E4585BBF}" presName="sibTrans" presStyleLbl="sibTrans2D1" presStyleIdx="1" presStyleCnt="3"/>
      <dgm:spPr/>
    </dgm:pt>
    <dgm:pt modelId="{B1C3E8B2-0C57-4FFC-AD56-12E6B641422B}" type="pres">
      <dgm:prSet presAssocID="{B86C8295-FF43-4AB3-A84F-47D4E4585BBF}" presName="connectorText" presStyleLbl="sibTrans2D1" presStyleIdx="1" presStyleCnt="3"/>
      <dgm:spPr/>
    </dgm:pt>
    <dgm:pt modelId="{DB8179BA-DE33-4CC5-8D98-24009FD0508C}" type="pres">
      <dgm:prSet presAssocID="{5DFE6198-D841-4248-AFC7-AC2ABCB4579C}" presName="node" presStyleLbl="node1" presStyleIdx="2" presStyleCnt="4">
        <dgm:presLayoutVars>
          <dgm:bulletEnabled val="1"/>
        </dgm:presLayoutVars>
      </dgm:prSet>
      <dgm:spPr/>
    </dgm:pt>
    <dgm:pt modelId="{805A925B-C790-4945-B5A0-3E6334E73EEE}" type="pres">
      <dgm:prSet presAssocID="{329473F9-8F7D-4C22-8AC6-763244D3122A}" presName="sibTrans" presStyleLbl="sibTrans2D1" presStyleIdx="2" presStyleCnt="3"/>
      <dgm:spPr/>
    </dgm:pt>
    <dgm:pt modelId="{EE77DCE6-4C5C-44C5-BC28-AA991A29C3B6}" type="pres">
      <dgm:prSet presAssocID="{329473F9-8F7D-4C22-8AC6-763244D3122A}" presName="connectorText" presStyleLbl="sibTrans2D1" presStyleIdx="2" presStyleCnt="3"/>
      <dgm:spPr/>
    </dgm:pt>
    <dgm:pt modelId="{ADB3F931-53CB-4FDD-BE2D-885D7710A85A}" type="pres">
      <dgm:prSet presAssocID="{8450C465-74E9-4314-B433-6F337199DDAA}" presName="node" presStyleLbl="node1" presStyleIdx="3" presStyleCnt="4">
        <dgm:presLayoutVars>
          <dgm:bulletEnabled val="1"/>
        </dgm:presLayoutVars>
      </dgm:prSet>
      <dgm:spPr/>
    </dgm:pt>
  </dgm:ptLst>
  <dgm:cxnLst>
    <dgm:cxn modelId="{BF986A02-EC1B-4BA5-AFB4-581B13FCC959}" srcId="{AC999257-CD7D-46B4-A9BF-8FD4DC185B3F}" destId="{8450C465-74E9-4314-B433-6F337199DDAA}" srcOrd="3" destOrd="0" parTransId="{A4B65E95-CD1E-4BB6-8F1E-0DF5EAB77000}" sibTransId="{16142C56-EB7E-47C9-A907-EBB595ED96EE}"/>
    <dgm:cxn modelId="{746A4807-C21D-4E39-BBC4-5C17392F875D}" type="presOf" srcId="{FCEE66ED-1C3F-4C95-8A51-FC0198448C55}" destId="{2F7692D4-C661-40CB-A2C0-A87F421D2586}" srcOrd="0" destOrd="0" presId="urn:microsoft.com/office/officeart/2005/8/layout/process1"/>
    <dgm:cxn modelId="{95EB3F09-8C66-48C1-98EF-CE9BFA73C297}" type="presOf" srcId="{012734ED-7357-42D9-B183-C4C50621ECC6}" destId="{D5464593-BEA7-4772-9F91-F99F3ED3E3BB}" srcOrd="0" destOrd="0" presId="urn:microsoft.com/office/officeart/2005/8/layout/process1"/>
    <dgm:cxn modelId="{FE62DC0B-D54D-468E-8308-FFD6EE6DF2B5}" srcId="{AC999257-CD7D-46B4-A9BF-8FD4DC185B3F}" destId="{5DFE6198-D841-4248-AFC7-AC2ABCB4579C}" srcOrd="2" destOrd="0" parTransId="{A7BE4BF7-5628-48CA-810A-2F30662A6882}" sibTransId="{329473F9-8F7D-4C22-8AC6-763244D3122A}"/>
    <dgm:cxn modelId="{B76BBE3B-F594-4689-8E13-C51BB20BDF0D}" srcId="{AC999257-CD7D-46B4-A9BF-8FD4DC185B3F}" destId="{A9B2D5F5-F1DE-48E5-9B8B-E8ABC0E9B255}" srcOrd="1" destOrd="0" parTransId="{D4ADD7C9-D5A5-4CE5-873D-C58D4ACEAE98}" sibTransId="{B86C8295-FF43-4AB3-A84F-47D4E4585BBF}"/>
    <dgm:cxn modelId="{5F0C746C-F0FB-42EE-A505-E3C7879B2507}" srcId="{AC999257-CD7D-46B4-A9BF-8FD4DC185B3F}" destId="{FCEE66ED-1C3F-4C95-8A51-FC0198448C55}" srcOrd="0" destOrd="0" parTransId="{3CD64907-B3DE-4DC4-8FD0-A47D59B3A9C1}" sibTransId="{012734ED-7357-42D9-B183-C4C50621ECC6}"/>
    <dgm:cxn modelId="{E9C96583-0B81-4A3B-82E2-00619CCB7A51}" type="presOf" srcId="{5DFE6198-D841-4248-AFC7-AC2ABCB4579C}" destId="{DB8179BA-DE33-4CC5-8D98-24009FD0508C}" srcOrd="0" destOrd="0" presId="urn:microsoft.com/office/officeart/2005/8/layout/process1"/>
    <dgm:cxn modelId="{82152884-DA7A-4AD8-BF33-0E84149C03F9}" type="presOf" srcId="{329473F9-8F7D-4C22-8AC6-763244D3122A}" destId="{805A925B-C790-4945-B5A0-3E6334E73EEE}" srcOrd="0" destOrd="0" presId="urn:microsoft.com/office/officeart/2005/8/layout/process1"/>
    <dgm:cxn modelId="{4870F285-70D4-416A-B98F-BB5EE5CE2506}" type="presOf" srcId="{A9B2D5F5-F1DE-48E5-9B8B-E8ABC0E9B255}" destId="{0F6B141A-4892-4C9E-8926-9256A71FF00C}" srcOrd="0" destOrd="0" presId="urn:microsoft.com/office/officeart/2005/8/layout/process1"/>
    <dgm:cxn modelId="{3AC89D98-4A63-472C-AB7B-D0CFAB531CF8}" type="presOf" srcId="{B86C8295-FF43-4AB3-A84F-47D4E4585BBF}" destId="{B1C3E8B2-0C57-4FFC-AD56-12E6B641422B}" srcOrd="1" destOrd="0" presId="urn:microsoft.com/office/officeart/2005/8/layout/process1"/>
    <dgm:cxn modelId="{068C339E-4512-486B-866D-48A7A8E12339}" type="presOf" srcId="{B86C8295-FF43-4AB3-A84F-47D4E4585BBF}" destId="{CADA69A6-6372-43E4-AE84-D460B2A92B94}" srcOrd="0" destOrd="0" presId="urn:microsoft.com/office/officeart/2005/8/layout/process1"/>
    <dgm:cxn modelId="{2659EFCB-EBE8-4EAA-871F-E662B917C2AA}" type="presOf" srcId="{012734ED-7357-42D9-B183-C4C50621ECC6}" destId="{D6A8033D-7133-472B-B251-4AF8592BBEB1}" srcOrd="1" destOrd="0" presId="urn:microsoft.com/office/officeart/2005/8/layout/process1"/>
    <dgm:cxn modelId="{BB49F7CC-9EF0-4337-8042-BB7A19C8D06B}" type="presOf" srcId="{329473F9-8F7D-4C22-8AC6-763244D3122A}" destId="{EE77DCE6-4C5C-44C5-BC28-AA991A29C3B6}" srcOrd="1" destOrd="0" presId="urn:microsoft.com/office/officeart/2005/8/layout/process1"/>
    <dgm:cxn modelId="{B33E99F0-6EE9-4202-AFF3-8E73F6E0D4BC}" type="presOf" srcId="{8450C465-74E9-4314-B433-6F337199DDAA}" destId="{ADB3F931-53CB-4FDD-BE2D-885D7710A85A}" srcOrd="0" destOrd="0" presId="urn:microsoft.com/office/officeart/2005/8/layout/process1"/>
    <dgm:cxn modelId="{B102A3F0-7739-4B9F-A63E-4BC4B2765B2C}" type="presOf" srcId="{AC999257-CD7D-46B4-A9BF-8FD4DC185B3F}" destId="{43FAA1C4-8C2D-45FD-A492-4CFE62FE94C5}" srcOrd="0" destOrd="0" presId="urn:microsoft.com/office/officeart/2005/8/layout/process1"/>
    <dgm:cxn modelId="{A3EEC4CA-7F6F-4529-A5AA-ED5AA8925763}" type="presParOf" srcId="{43FAA1C4-8C2D-45FD-A492-4CFE62FE94C5}" destId="{2F7692D4-C661-40CB-A2C0-A87F421D2586}" srcOrd="0" destOrd="0" presId="urn:microsoft.com/office/officeart/2005/8/layout/process1"/>
    <dgm:cxn modelId="{131EF642-5B92-43CB-8BF5-89BC35F25EDF}" type="presParOf" srcId="{43FAA1C4-8C2D-45FD-A492-4CFE62FE94C5}" destId="{D5464593-BEA7-4772-9F91-F99F3ED3E3BB}" srcOrd="1" destOrd="0" presId="urn:microsoft.com/office/officeart/2005/8/layout/process1"/>
    <dgm:cxn modelId="{1F467409-8964-4E39-987D-DE9F69FD6BB2}" type="presParOf" srcId="{D5464593-BEA7-4772-9F91-F99F3ED3E3BB}" destId="{D6A8033D-7133-472B-B251-4AF8592BBEB1}" srcOrd="0" destOrd="0" presId="urn:microsoft.com/office/officeart/2005/8/layout/process1"/>
    <dgm:cxn modelId="{AFA3C3B0-C34F-42DB-8E00-4F246CA88364}" type="presParOf" srcId="{43FAA1C4-8C2D-45FD-A492-4CFE62FE94C5}" destId="{0F6B141A-4892-4C9E-8926-9256A71FF00C}" srcOrd="2" destOrd="0" presId="urn:microsoft.com/office/officeart/2005/8/layout/process1"/>
    <dgm:cxn modelId="{96F7F5B8-CD7F-411A-9AFA-94853B60E1A9}" type="presParOf" srcId="{43FAA1C4-8C2D-45FD-A492-4CFE62FE94C5}" destId="{CADA69A6-6372-43E4-AE84-D460B2A92B94}" srcOrd="3" destOrd="0" presId="urn:microsoft.com/office/officeart/2005/8/layout/process1"/>
    <dgm:cxn modelId="{7F566F6F-C7B1-448B-9E5B-1290E3A49441}" type="presParOf" srcId="{CADA69A6-6372-43E4-AE84-D460B2A92B94}" destId="{B1C3E8B2-0C57-4FFC-AD56-12E6B641422B}" srcOrd="0" destOrd="0" presId="urn:microsoft.com/office/officeart/2005/8/layout/process1"/>
    <dgm:cxn modelId="{174CFC47-9AE4-407B-A067-3C204EC62CCF}" type="presParOf" srcId="{43FAA1C4-8C2D-45FD-A492-4CFE62FE94C5}" destId="{DB8179BA-DE33-4CC5-8D98-24009FD0508C}" srcOrd="4" destOrd="0" presId="urn:microsoft.com/office/officeart/2005/8/layout/process1"/>
    <dgm:cxn modelId="{17A36521-FB84-4BA8-8748-89F8AC6A72F0}" type="presParOf" srcId="{43FAA1C4-8C2D-45FD-A492-4CFE62FE94C5}" destId="{805A925B-C790-4945-B5A0-3E6334E73EEE}" srcOrd="5" destOrd="0" presId="urn:microsoft.com/office/officeart/2005/8/layout/process1"/>
    <dgm:cxn modelId="{15FE80A4-7F32-4AB7-A7A4-D888FF653331}" type="presParOf" srcId="{805A925B-C790-4945-B5A0-3E6334E73EEE}" destId="{EE77DCE6-4C5C-44C5-BC28-AA991A29C3B6}" srcOrd="0" destOrd="0" presId="urn:microsoft.com/office/officeart/2005/8/layout/process1"/>
    <dgm:cxn modelId="{A8658C2D-678C-4AC0-8DB5-2B51015A0679}" type="presParOf" srcId="{43FAA1C4-8C2D-45FD-A492-4CFE62FE94C5}" destId="{ADB3F931-53CB-4FDD-BE2D-885D7710A85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99257-CD7D-46B4-A9BF-8FD4DC185B3F}" type="doc">
      <dgm:prSet loTypeId="urn:microsoft.com/office/officeart/2005/8/layout/process1" loCatId="process" qsTypeId="urn:microsoft.com/office/officeart/2005/8/quickstyle/simple1" qsCatId="simple" csTypeId="urn:microsoft.com/office/officeart/2005/8/colors/accent6_2" csCatId="accent6" phldr="1"/>
      <dgm:spPr/>
    </dgm:pt>
    <dgm:pt modelId="{FCEE66ED-1C3F-4C95-8A51-FC0198448C55}">
      <dgm:prSet phldrT="[Text]"/>
      <dgm:spPr/>
      <dgm:t>
        <a:bodyPr/>
        <a:lstStyle/>
        <a:p>
          <a:r>
            <a:rPr lang="en-US" dirty="0"/>
            <a:t>Victim</a:t>
          </a:r>
        </a:p>
      </dgm:t>
    </dgm:pt>
    <dgm:pt modelId="{3CD64907-B3DE-4DC4-8FD0-A47D59B3A9C1}" type="parTrans" cxnId="{5F0C746C-F0FB-42EE-A505-E3C7879B2507}">
      <dgm:prSet/>
      <dgm:spPr/>
      <dgm:t>
        <a:bodyPr/>
        <a:lstStyle/>
        <a:p>
          <a:endParaRPr lang="en-US"/>
        </a:p>
      </dgm:t>
    </dgm:pt>
    <dgm:pt modelId="{012734ED-7357-42D9-B183-C4C50621ECC6}" type="sibTrans" cxnId="{5F0C746C-F0FB-42EE-A505-E3C7879B2507}">
      <dgm:prSet/>
      <dgm:spPr/>
      <dgm:t>
        <a:bodyPr/>
        <a:lstStyle/>
        <a:p>
          <a:endParaRPr lang="en-US"/>
        </a:p>
      </dgm:t>
    </dgm:pt>
    <dgm:pt modelId="{A9B2D5F5-F1DE-48E5-9B8B-E8ABC0E9B255}">
      <dgm:prSet phldrT="[Text]"/>
      <dgm:spPr/>
      <dgm:t>
        <a:bodyPr/>
        <a:lstStyle/>
        <a:p>
          <a:r>
            <a:rPr lang="en-US" dirty="0"/>
            <a:t>Rescuer</a:t>
          </a:r>
        </a:p>
      </dgm:t>
    </dgm:pt>
    <dgm:pt modelId="{B86C8295-FF43-4AB3-A84F-47D4E4585BBF}" type="sibTrans" cxnId="{B76BBE3B-F594-4689-8E13-C51BB20BDF0D}">
      <dgm:prSet/>
      <dgm:spPr/>
      <dgm:t>
        <a:bodyPr/>
        <a:lstStyle/>
        <a:p>
          <a:endParaRPr lang="en-US"/>
        </a:p>
      </dgm:t>
    </dgm:pt>
    <dgm:pt modelId="{D4ADD7C9-D5A5-4CE5-873D-C58D4ACEAE98}" type="parTrans" cxnId="{B76BBE3B-F594-4689-8E13-C51BB20BDF0D}">
      <dgm:prSet/>
      <dgm:spPr/>
      <dgm:t>
        <a:bodyPr/>
        <a:lstStyle/>
        <a:p>
          <a:endParaRPr lang="en-US"/>
        </a:p>
      </dgm:t>
    </dgm:pt>
    <dgm:pt modelId="{5DFE6198-D841-4248-AFC7-AC2ABCB4579C}">
      <dgm:prSet phldrT="[Text]"/>
      <dgm:spPr/>
      <dgm:t>
        <a:bodyPr/>
        <a:lstStyle/>
        <a:p>
          <a:r>
            <a:rPr lang="en-US" dirty="0"/>
            <a:t>Persecutor</a:t>
          </a:r>
        </a:p>
      </dgm:t>
    </dgm:pt>
    <dgm:pt modelId="{329473F9-8F7D-4C22-8AC6-763244D3122A}" type="sibTrans" cxnId="{FE62DC0B-D54D-468E-8308-FFD6EE6DF2B5}">
      <dgm:prSet/>
      <dgm:spPr/>
      <dgm:t>
        <a:bodyPr/>
        <a:lstStyle/>
        <a:p>
          <a:endParaRPr lang="en-US"/>
        </a:p>
      </dgm:t>
    </dgm:pt>
    <dgm:pt modelId="{A7BE4BF7-5628-48CA-810A-2F30662A6882}" type="parTrans" cxnId="{FE62DC0B-D54D-468E-8308-FFD6EE6DF2B5}">
      <dgm:prSet/>
      <dgm:spPr/>
      <dgm:t>
        <a:bodyPr/>
        <a:lstStyle/>
        <a:p>
          <a:endParaRPr lang="en-US"/>
        </a:p>
      </dgm:t>
    </dgm:pt>
    <dgm:pt modelId="{8450C465-74E9-4314-B433-6F337199DDAA}">
      <dgm:prSet phldrT="[Text]"/>
      <dgm:spPr/>
      <dgm:t>
        <a:bodyPr/>
        <a:lstStyle/>
        <a:p>
          <a:r>
            <a:rPr lang="en-US" dirty="0"/>
            <a:t>Victim</a:t>
          </a:r>
        </a:p>
      </dgm:t>
    </dgm:pt>
    <dgm:pt modelId="{16142C56-EB7E-47C9-A907-EBB595ED96EE}" type="sibTrans" cxnId="{BF986A02-EC1B-4BA5-AFB4-581B13FCC959}">
      <dgm:prSet/>
      <dgm:spPr/>
      <dgm:t>
        <a:bodyPr/>
        <a:lstStyle/>
        <a:p>
          <a:endParaRPr lang="en-US"/>
        </a:p>
      </dgm:t>
    </dgm:pt>
    <dgm:pt modelId="{A4B65E95-CD1E-4BB6-8F1E-0DF5EAB77000}" type="parTrans" cxnId="{BF986A02-EC1B-4BA5-AFB4-581B13FCC959}">
      <dgm:prSet/>
      <dgm:spPr/>
      <dgm:t>
        <a:bodyPr/>
        <a:lstStyle/>
        <a:p>
          <a:endParaRPr lang="en-US"/>
        </a:p>
      </dgm:t>
    </dgm:pt>
    <dgm:pt modelId="{43FAA1C4-8C2D-45FD-A492-4CFE62FE94C5}" type="pres">
      <dgm:prSet presAssocID="{AC999257-CD7D-46B4-A9BF-8FD4DC185B3F}" presName="Name0" presStyleCnt="0">
        <dgm:presLayoutVars>
          <dgm:dir/>
          <dgm:resizeHandles val="exact"/>
        </dgm:presLayoutVars>
      </dgm:prSet>
      <dgm:spPr/>
    </dgm:pt>
    <dgm:pt modelId="{2F7692D4-C661-40CB-A2C0-A87F421D2586}" type="pres">
      <dgm:prSet presAssocID="{FCEE66ED-1C3F-4C95-8A51-FC0198448C55}" presName="node" presStyleLbl="node1" presStyleIdx="0" presStyleCnt="4">
        <dgm:presLayoutVars>
          <dgm:bulletEnabled val="1"/>
        </dgm:presLayoutVars>
      </dgm:prSet>
      <dgm:spPr/>
    </dgm:pt>
    <dgm:pt modelId="{D5464593-BEA7-4772-9F91-F99F3ED3E3BB}" type="pres">
      <dgm:prSet presAssocID="{012734ED-7357-42D9-B183-C4C50621ECC6}" presName="sibTrans" presStyleLbl="sibTrans2D1" presStyleIdx="0" presStyleCnt="3"/>
      <dgm:spPr/>
    </dgm:pt>
    <dgm:pt modelId="{D6A8033D-7133-472B-B251-4AF8592BBEB1}" type="pres">
      <dgm:prSet presAssocID="{012734ED-7357-42D9-B183-C4C50621ECC6}" presName="connectorText" presStyleLbl="sibTrans2D1" presStyleIdx="0" presStyleCnt="3"/>
      <dgm:spPr/>
    </dgm:pt>
    <dgm:pt modelId="{0F6B141A-4892-4C9E-8926-9256A71FF00C}" type="pres">
      <dgm:prSet presAssocID="{A9B2D5F5-F1DE-48E5-9B8B-E8ABC0E9B255}" presName="node" presStyleLbl="node1" presStyleIdx="1" presStyleCnt="4">
        <dgm:presLayoutVars>
          <dgm:bulletEnabled val="1"/>
        </dgm:presLayoutVars>
      </dgm:prSet>
      <dgm:spPr/>
    </dgm:pt>
    <dgm:pt modelId="{CADA69A6-6372-43E4-AE84-D460B2A92B94}" type="pres">
      <dgm:prSet presAssocID="{B86C8295-FF43-4AB3-A84F-47D4E4585BBF}" presName="sibTrans" presStyleLbl="sibTrans2D1" presStyleIdx="1" presStyleCnt="3"/>
      <dgm:spPr/>
    </dgm:pt>
    <dgm:pt modelId="{B1C3E8B2-0C57-4FFC-AD56-12E6B641422B}" type="pres">
      <dgm:prSet presAssocID="{B86C8295-FF43-4AB3-A84F-47D4E4585BBF}" presName="connectorText" presStyleLbl="sibTrans2D1" presStyleIdx="1" presStyleCnt="3"/>
      <dgm:spPr/>
    </dgm:pt>
    <dgm:pt modelId="{DB8179BA-DE33-4CC5-8D98-24009FD0508C}" type="pres">
      <dgm:prSet presAssocID="{5DFE6198-D841-4248-AFC7-AC2ABCB4579C}" presName="node" presStyleLbl="node1" presStyleIdx="2" presStyleCnt="4">
        <dgm:presLayoutVars>
          <dgm:bulletEnabled val="1"/>
        </dgm:presLayoutVars>
      </dgm:prSet>
      <dgm:spPr/>
    </dgm:pt>
    <dgm:pt modelId="{805A925B-C790-4945-B5A0-3E6334E73EEE}" type="pres">
      <dgm:prSet presAssocID="{329473F9-8F7D-4C22-8AC6-763244D3122A}" presName="sibTrans" presStyleLbl="sibTrans2D1" presStyleIdx="2" presStyleCnt="3"/>
      <dgm:spPr/>
    </dgm:pt>
    <dgm:pt modelId="{EE77DCE6-4C5C-44C5-BC28-AA991A29C3B6}" type="pres">
      <dgm:prSet presAssocID="{329473F9-8F7D-4C22-8AC6-763244D3122A}" presName="connectorText" presStyleLbl="sibTrans2D1" presStyleIdx="2" presStyleCnt="3"/>
      <dgm:spPr/>
    </dgm:pt>
    <dgm:pt modelId="{ADB3F931-53CB-4FDD-BE2D-885D7710A85A}" type="pres">
      <dgm:prSet presAssocID="{8450C465-74E9-4314-B433-6F337199DDAA}" presName="node" presStyleLbl="node1" presStyleIdx="3" presStyleCnt="4">
        <dgm:presLayoutVars>
          <dgm:bulletEnabled val="1"/>
        </dgm:presLayoutVars>
      </dgm:prSet>
      <dgm:spPr/>
    </dgm:pt>
  </dgm:ptLst>
  <dgm:cxnLst>
    <dgm:cxn modelId="{BF986A02-EC1B-4BA5-AFB4-581B13FCC959}" srcId="{AC999257-CD7D-46B4-A9BF-8FD4DC185B3F}" destId="{8450C465-74E9-4314-B433-6F337199DDAA}" srcOrd="3" destOrd="0" parTransId="{A4B65E95-CD1E-4BB6-8F1E-0DF5EAB77000}" sibTransId="{16142C56-EB7E-47C9-A907-EBB595ED96EE}"/>
    <dgm:cxn modelId="{746A4807-C21D-4E39-BBC4-5C17392F875D}" type="presOf" srcId="{FCEE66ED-1C3F-4C95-8A51-FC0198448C55}" destId="{2F7692D4-C661-40CB-A2C0-A87F421D2586}" srcOrd="0" destOrd="0" presId="urn:microsoft.com/office/officeart/2005/8/layout/process1"/>
    <dgm:cxn modelId="{95EB3F09-8C66-48C1-98EF-CE9BFA73C297}" type="presOf" srcId="{012734ED-7357-42D9-B183-C4C50621ECC6}" destId="{D5464593-BEA7-4772-9F91-F99F3ED3E3BB}" srcOrd="0" destOrd="0" presId="urn:microsoft.com/office/officeart/2005/8/layout/process1"/>
    <dgm:cxn modelId="{FE62DC0B-D54D-468E-8308-FFD6EE6DF2B5}" srcId="{AC999257-CD7D-46B4-A9BF-8FD4DC185B3F}" destId="{5DFE6198-D841-4248-AFC7-AC2ABCB4579C}" srcOrd="2" destOrd="0" parTransId="{A7BE4BF7-5628-48CA-810A-2F30662A6882}" sibTransId="{329473F9-8F7D-4C22-8AC6-763244D3122A}"/>
    <dgm:cxn modelId="{B76BBE3B-F594-4689-8E13-C51BB20BDF0D}" srcId="{AC999257-CD7D-46B4-A9BF-8FD4DC185B3F}" destId="{A9B2D5F5-F1DE-48E5-9B8B-E8ABC0E9B255}" srcOrd="1" destOrd="0" parTransId="{D4ADD7C9-D5A5-4CE5-873D-C58D4ACEAE98}" sibTransId="{B86C8295-FF43-4AB3-A84F-47D4E4585BBF}"/>
    <dgm:cxn modelId="{5F0C746C-F0FB-42EE-A505-E3C7879B2507}" srcId="{AC999257-CD7D-46B4-A9BF-8FD4DC185B3F}" destId="{FCEE66ED-1C3F-4C95-8A51-FC0198448C55}" srcOrd="0" destOrd="0" parTransId="{3CD64907-B3DE-4DC4-8FD0-A47D59B3A9C1}" sibTransId="{012734ED-7357-42D9-B183-C4C50621ECC6}"/>
    <dgm:cxn modelId="{E9C96583-0B81-4A3B-82E2-00619CCB7A51}" type="presOf" srcId="{5DFE6198-D841-4248-AFC7-AC2ABCB4579C}" destId="{DB8179BA-DE33-4CC5-8D98-24009FD0508C}" srcOrd="0" destOrd="0" presId="urn:microsoft.com/office/officeart/2005/8/layout/process1"/>
    <dgm:cxn modelId="{82152884-DA7A-4AD8-BF33-0E84149C03F9}" type="presOf" srcId="{329473F9-8F7D-4C22-8AC6-763244D3122A}" destId="{805A925B-C790-4945-B5A0-3E6334E73EEE}" srcOrd="0" destOrd="0" presId="urn:microsoft.com/office/officeart/2005/8/layout/process1"/>
    <dgm:cxn modelId="{4870F285-70D4-416A-B98F-BB5EE5CE2506}" type="presOf" srcId="{A9B2D5F5-F1DE-48E5-9B8B-E8ABC0E9B255}" destId="{0F6B141A-4892-4C9E-8926-9256A71FF00C}" srcOrd="0" destOrd="0" presId="urn:microsoft.com/office/officeart/2005/8/layout/process1"/>
    <dgm:cxn modelId="{3AC89D98-4A63-472C-AB7B-D0CFAB531CF8}" type="presOf" srcId="{B86C8295-FF43-4AB3-A84F-47D4E4585BBF}" destId="{B1C3E8B2-0C57-4FFC-AD56-12E6B641422B}" srcOrd="1" destOrd="0" presId="urn:microsoft.com/office/officeart/2005/8/layout/process1"/>
    <dgm:cxn modelId="{068C339E-4512-486B-866D-48A7A8E12339}" type="presOf" srcId="{B86C8295-FF43-4AB3-A84F-47D4E4585BBF}" destId="{CADA69A6-6372-43E4-AE84-D460B2A92B94}" srcOrd="0" destOrd="0" presId="urn:microsoft.com/office/officeart/2005/8/layout/process1"/>
    <dgm:cxn modelId="{2659EFCB-EBE8-4EAA-871F-E662B917C2AA}" type="presOf" srcId="{012734ED-7357-42D9-B183-C4C50621ECC6}" destId="{D6A8033D-7133-472B-B251-4AF8592BBEB1}" srcOrd="1" destOrd="0" presId="urn:microsoft.com/office/officeart/2005/8/layout/process1"/>
    <dgm:cxn modelId="{BB49F7CC-9EF0-4337-8042-BB7A19C8D06B}" type="presOf" srcId="{329473F9-8F7D-4C22-8AC6-763244D3122A}" destId="{EE77DCE6-4C5C-44C5-BC28-AA991A29C3B6}" srcOrd="1" destOrd="0" presId="urn:microsoft.com/office/officeart/2005/8/layout/process1"/>
    <dgm:cxn modelId="{B33E99F0-6EE9-4202-AFF3-8E73F6E0D4BC}" type="presOf" srcId="{8450C465-74E9-4314-B433-6F337199DDAA}" destId="{ADB3F931-53CB-4FDD-BE2D-885D7710A85A}" srcOrd="0" destOrd="0" presId="urn:microsoft.com/office/officeart/2005/8/layout/process1"/>
    <dgm:cxn modelId="{B102A3F0-7739-4B9F-A63E-4BC4B2765B2C}" type="presOf" srcId="{AC999257-CD7D-46B4-A9BF-8FD4DC185B3F}" destId="{43FAA1C4-8C2D-45FD-A492-4CFE62FE94C5}" srcOrd="0" destOrd="0" presId="urn:microsoft.com/office/officeart/2005/8/layout/process1"/>
    <dgm:cxn modelId="{A3EEC4CA-7F6F-4529-A5AA-ED5AA8925763}" type="presParOf" srcId="{43FAA1C4-8C2D-45FD-A492-4CFE62FE94C5}" destId="{2F7692D4-C661-40CB-A2C0-A87F421D2586}" srcOrd="0" destOrd="0" presId="urn:microsoft.com/office/officeart/2005/8/layout/process1"/>
    <dgm:cxn modelId="{131EF642-5B92-43CB-8BF5-89BC35F25EDF}" type="presParOf" srcId="{43FAA1C4-8C2D-45FD-A492-4CFE62FE94C5}" destId="{D5464593-BEA7-4772-9F91-F99F3ED3E3BB}" srcOrd="1" destOrd="0" presId="urn:microsoft.com/office/officeart/2005/8/layout/process1"/>
    <dgm:cxn modelId="{1F467409-8964-4E39-987D-DE9F69FD6BB2}" type="presParOf" srcId="{D5464593-BEA7-4772-9F91-F99F3ED3E3BB}" destId="{D6A8033D-7133-472B-B251-4AF8592BBEB1}" srcOrd="0" destOrd="0" presId="urn:microsoft.com/office/officeart/2005/8/layout/process1"/>
    <dgm:cxn modelId="{AFA3C3B0-C34F-42DB-8E00-4F246CA88364}" type="presParOf" srcId="{43FAA1C4-8C2D-45FD-A492-4CFE62FE94C5}" destId="{0F6B141A-4892-4C9E-8926-9256A71FF00C}" srcOrd="2" destOrd="0" presId="urn:microsoft.com/office/officeart/2005/8/layout/process1"/>
    <dgm:cxn modelId="{96F7F5B8-CD7F-411A-9AFA-94853B60E1A9}" type="presParOf" srcId="{43FAA1C4-8C2D-45FD-A492-4CFE62FE94C5}" destId="{CADA69A6-6372-43E4-AE84-D460B2A92B94}" srcOrd="3" destOrd="0" presId="urn:microsoft.com/office/officeart/2005/8/layout/process1"/>
    <dgm:cxn modelId="{7F566F6F-C7B1-448B-9E5B-1290E3A49441}" type="presParOf" srcId="{CADA69A6-6372-43E4-AE84-D460B2A92B94}" destId="{B1C3E8B2-0C57-4FFC-AD56-12E6B641422B}" srcOrd="0" destOrd="0" presId="urn:microsoft.com/office/officeart/2005/8/layout/process1"/>
    <dgm:cxn modelId="{174CFC47-9AE4-407B-A067-3C204EC62CCF}" type="presParOf" srcId="{43FAA1C4-8C2D-45FD-A492-4CFE62FE94C5}" destId="{DB8179BA-DE33-4CC5-8D98-24009FD0508C}" srcOrd="4" destOrd="0" presId="urn:microsoft.com/office/officeart/2005/8/layout/process1"/>
    <dgm:cxn modelId="{17A36521-FB84-4BA8-8748-89F8AC6A72F0}" type="presParOf" srcId="{43FAA1C4-8C2D-45FD-A492-4CFE62FE94C5}" destId="{805A925B-C790-4945-B5A0-3E6334E73EEE}" srcOrd="5" destOrd="0" presId="urn:microsoft.com/office/officeart/2005/8/layout/process1"/>
    <dgm:cxn modelId="{15FE80A4-7F32-4AB7-A7A4-D888FF653331}" type="presParOf" srcId="{805A925B-C790-4945-B5A0-3E6334E73EEE}" destId="{EE77DCE6-4C5C-44C5-BC28-AA991A29C3B6}" srcOrd="0" destOrd="0" presId="urn:microsoft.com/office/officeart/2005/8/layout/process1"/>
    <dgm:cxn modelId="{A8658C2D-678C-4AC0-8DB5-2B51015A0679}" type="presParOf" srcId="{43FAA1C4-8C2D-45FD-A492-4CFE62FE94C5}" destId="{ADB3F931-53CB-4FDD-BE2D-885D7710A85A}"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99257-CD7D-46B4-A9BF-8FD4DC185B3F}" type="doc">
      <dgm:prSet loTypeId="urn:microsoft.com/office/officeart/2005/8/layout/process1" loCatId="process" qsTypeId="urn:microsoft.com/office/officeart/2005/8/quickstyle/simple1" qsCatId="simple" csTypeId="urn:microsoft.com/office/officeart/2005/8/colors/accent3_2" csCatId="accent3" phldr="1"/>
      <dgm:spPr/>
    </dgm:pt>
    <dgm:pt modelId="{FCEE66ED-1C3F-4C95-8A51-FC0198448C55}">
      <dgm:prSet phldrT="[Text]" custT="1"/>
      <dgm:spPr/>
      <dgm:t>
        <a:bodyPr/>
        <a:lstStyle/>
        <a:p>
          <a:r>
            <a:rPr lang="en-US" sz="2300" dirty="0"/>
            <a:t>Persecuted Victim</a:t>
          </a:r>
        </a:p>
      </dgm:t>
    </dgm:pt>
    <dgm:pt modelId="{3CD64907-B3DE-4DC4-8FD0-A47D59B3A9C1}" type="parTrans" cxnId="{5F0C746C-F0FB-42EE-A505-E3C7879B2507}">
      <dgm:prSet/>
      <dgm:spPr/>
      <dgm:t>
        <a:bodyPr/>
        <a:lstStyle/>
        <a:p>
          <a:endParaRPr lang="en-US"/>
        </a:p>
      </dgm:t>
    </dgm:pt>
    <dgm:pt modelId="{012734ED-7357-42D9-B183-C4C50621ECC6}" type="sibTrans" cxnId="{5F0C746C-F0FB-42EE-A505-E3C7879B2507}">
      <dgm:prSet/>
      <dgm:spPr/>
      <dgm:t>
        <a:bodyPr/>
        <a:lstStyle/>
        <a:p>
          <a:endParaRPr lang="en-US"/>
        </a:p>
      </dgm:t>
    </dgm:pt>
    <dgm:pt modelId="{A9B2D5F5-F1DE-48E5-9B8B-E8ABC0E9B255}">
      <dgm:prSet phldrT="[Text]" custT="1"/>
      <dgm:spPr/>
      <dgm:t>
        <a:bodyPr/>
        <a:lstStyle/>
        <a:p>
          <a:r>
            <a:rPr lang="en-US" sz="2300" dirty="0"/>
            <a:t>Rescued Victim</a:t>
          </a:r>
        </a:p>
      </dgm:t>
    </dgm:pt>
    <dgm:pt modelId="{B86C8295-FF43-4AB3-A84F-47D4E4585BBF}" type="sibTrans" cxnId="{B76BBE3B-F594-4689-8E13-C51BB20BDF0D}">
      <dgm:prSet/>
      <dgm:spPr/>
      <dgm:t>
        <a:bodyPr/>
        <a:lstStyle/>
        <a:p>
          <a:endParaRPr lang="en-US"/>
        </a:p>
      </dgm:t>
    </dgm:pt>
    <dgm:pt modelId="{D4ADD7C9-D5A5-4CE5-873D-C58D4ACEAE98}" type="parTrans" cxnId="{B76BBE3B-F594-4689-8E13-C51BB20BDF0D}">
      <dgm:prSet/>
      <dgm:spPr/>
      <dgm:t>
        <a:bodyPr/>
        <a:lstStyle/>
        <a:p>
          <a:endParaRPr lang="en-US"/>
        </a:p>
      </dgm:t>
    </dgm:pt>
    <dgm:pt modelId="{5DFE6198-D841-4248-AFC7-AC2ABCB4579C}">
      <dgm:prSet phldrT="[Text]" custT="1"/>
      <dgm:spPr/>
      <dgm:t>
        <a:bodyPr/>
        <a:lstStyle/>
        <a:p>
          <a:r>
            <a:rPr lang="en-US" sz="2300" dirty="0"/>
            <a:t>Victims Persecuted</a:t>
          </a:r>
        </a:p>
      </dgm:t>
    </dgm:pt>
    <dgm:pt modelId="{329473F9-8F7D-4C22-8AC6-763244D3122A}" type="sibTrans" cxnId="{FE62DC0B-D54D-468E-8308-FFD6EE6DF2B5}">
      <dgm:prSet/>
      <dgm:spPr/>
      <dgm:t>
        <a:bodyPr/>
        <a:lstStyle/>
        <a:p>
          <a:endParaRPr lang="en-US"/>
        </a:p>
      </dgm:t>
    </dgm:pt>
    <dgm:pt modelId="{A7BE4BF7-5628-48CA-810A-2F30662A6882}" type="parTrans" cxnId="{FE62DC0B-D54D-468E-8308-FFD6EE6DF2B5}">
      <dgm:prSet/>
      <dgm:spPr/>
      <dgm:t>
        <a:bodyPr/>
        <a:lstStyle/>
        <a:p>
          <a:endParaRPr lang="en-US"/>
        </a:p>
      </dgm:t>
    </dgm:pt>
    <dgm:pt modelId="{43FAA1C4-8C2D-45FD-A492-4CFE62FE94C5}" type="pres">
      <dgm:prSet presAssocID="{AC999257-CD7D-46B4-A9BF-8FD4DC185B3F}" presName="Name0" presStyleCnt="0">
        <dgm:presLayoutVars>
          <dgm:dir/>
          <dgm:resizeHandles val="exact"/>
        </dgm:presLayoutVars>
      </dgm:prSet>
      <dgm:spPr/>
    </dgm:pt>
    <dgm:pt modelId="{2F7692D4-C661-40CB-A2C0-A87F421D2586}" type="pres">
      <dgm:prSet presAssocID="{FCEE66ED-1C3F-4C95-8A51-FC0198448C55}" presName="node" presStyleLbl="node1" presStyleIdx="0" presStyleCnt="3" custScaleY="54080">
        <dgm:presLayoutVars>
          <dgm:bulletEnabled val="1"/>
        </dgm:presLayoutVars>
      </dgm:prSet>
      <dgm:spPr/>
    </dgm:pt>
    <dgm:pt modelId="{D5464593-BEA7-4772-9F91-F99F3ED3E3BB}" type="pres">
      <dgm:prSet presAssocID="{012734ED-7357-42D9-B183-C4C50621ECC6}" presName="sibTrans" presStyleLbl="sibTrans2D1" presStyleIdx="0" presStyleCnt="2"/>
      <dgm:spPr/>
    </dgm:pt>
    <dgm:pt modelId="{D6A8033D-7133-472B-B251-4AF8592BBEB1}" type="pres">
      <dgm:prSet presAssocID="{012734ED-7357-42D9-B183-C4C50621ECC6}" presName="connectorText" presStyleLbl="sibTrans2D1" presStyleIdx="0" presStyleCnt="2"/>
      <dgm:spPr/>
    </dgm:pt>
    <dgm:pt modelId="{0F6B141A-4892-4C9E-8926-9256A71FF00C}" type="pres">
      <dgm:prSet presAssocID="{A9B2D5F5-F1DE-48E5-9B8B-E8ABC0E9B255}" presName="node" presStyleLbl="node1" presStyleIdx="1" presStyleCnt="3" custScaleY="54080">
        <dgm:presLayoutVars>
          <dgm:bulletEnabled val="1"/>
        </dgm:presLayoutVars>
      </dgm:prSet>
      <dgm:spPr/>
    </dgm:pt>
    <dgm:pt modelId="{CADA69A6-6372-43E4-AE84-D460B2A92B94}" type="pres">
      <dgm:prSet presAssocID="{B86C8295-FF43-4AB3-A84F-47D4E4585BBF}" presName="sibTrans" presStyleLbl="sibTrans2D1" presStyleIdx="1" presStyleCnt="2"/>
      <dgm:spPr/>
    </dgm:pt>
    <dgm:pt modelId="{B1C3E8B2-0C57-4FFC-AD56-12E6B641422B}" type="pres">
      <dgm:prSet presAssocID="{B86C8295-FF43-4AB3-A84F-47D4E4585BBF}" presName="connectorText" presStyleLbl="sibTrans2D1" presStyleIdx="1" presStyleCnt="2"/>
      <dgm:spPr/>
    </dgm:pt>
    <dgm:pt modelId="{DB8179BA-DE33-4CC5-8D98-24009FD0508C}" type="pres">
      <dgm:prSet presAssocID="{5DFE6198-D841-4248-AFC7-AC2ABCB4579C}" presName="node" presStyleLbl="node1" presStyleIdx="2" presStyleCnt="3" custScaleY="54080">
        <dgm:presLayoutVars>
          <dgm:bulletEnabled val="1"/>
        </dgm:presLayoutVars>
      </dgm:prSet>
      <dgm:spPr/>
    </dgm:pt>
  </dgm:ptLst>
  <dgm:cxnLst>
    <dgm:cxn modelId="{746A4807-C21D-4E39-BBC4-5C17392F875D}" type="presOf" srcId="{FCEE66ED-1C3F-4C95-8A51-FC0198448C55}" destId="{2F7692D4-C661-40CB-A2C0-A87F421D2586}" srcOrd="0" destOrd="0" presId="urn:microsoft.com/office/officeart/2005/8/layout/process1"/>
    <dgm:cxn modelId="{95EB3F09-8C66-48C1-98EF-CE9BFA73C297}" type="presOf" srcId="{012734ED-7357-42D9-B183-C4C50621ECC6}" destId="{D5464593-BEA7-4772-9F91-F99F3ED3E3BB}" srcOrd="0" destOrd="0" presId="urn:microsoft.com/office/officeart/2005/8/layout/process1"/>
    <dgm:cxn modelId="{FE62DC0B-D54D-468E-8308-FFD6EE6DF2B5}" srcId="{AC999257-CD7D-46B4-A9BF-8FD4DC185B3F}" destId="{5DFE6198-D841-4248-AFC7-AC2ABCB4579C}" srcOrd="2" destOrd="0" parTransId="{A7BE4BF7-5628-48CA-810A-2F30662A6882}" sibTransId="{329473F9-8F7D-4C22-8AC6-763244D3122A}"/>
    <dgm:cxn modelId="{B76BBE3B-F594-4689-8E13-C51BB20BDF0D}" srcId="{AC999257-CD7D-46B4-A9BF-8FD4DC185B3F}" destId="{A9B2D5F5-F1DE-48E5-9B8B-E8ABC0E9B255}" srcOrd="1" destOrd="0" parTransId="{D4ADD7C9-D5A5-4CE5-873D-C58D4ACEAE98}" sibTransId="{B86C8295-FF43-4AB3-A84F-47D4E4585BBF}"/>
    <dgm:cxn modelId="{5F0C746C-F0FB-42EE-A505-E3C7879B2507}" srcId="{AC999257-CD7D-46B4-A9BF-8FD4DC185B3F}" destId="{FCEE66ED-1C3F-4C95-8A51-FC0198448C55}" srcOrd="0" destOrd="0" parTransId="{3CD64907-B3DE-4DC4-8FD0-A47D59B3A9C1}" sibTransId="{012734ED-7357-42D9-B183-C4C50621ECC6}"/>
    <dgm:cxn modelId="{E9C96583-0B81-4A3B-82E2-00619CCB7A51}" type="presOf" srcId="{5DFE6198-D841-4248-AFC7-AC2ABCB4579C}" destId="{DB8179BA-DE33-4CC5-8D98-24009FD0508C}" srcOrd="0" destOrd="0" presId="urn:microsoft.com/office/officeart/2005/8/layout/process1"/>
    <dgm:cxn modelId="{4870F285-70D4-416A-B98F-BB5EE5CE2506}" type="presOf" srcId="{A9B2D5F5-F1DE-48E5-9B8B-E8ABC0E9B255}" destId="{0F6B141A-4892-4C9E-8926-9256A71FF00C}" srcOrd="0" destOrd="0" presId="urn:microsoft.com/office/officeart/2005/8/layout/process1"/>
    <dgm:cxn modelId="{3AC89D98-4A63-472C-AB7B-D0CFAB531CF8}" type="presOf" srcId="{B86C8295-FF43-4AB3-A84F-47D4E4585BBF}" destId="{B1C3E8B2-0C57-4FFC-AD56-12E6B641422B}" srcOrd="1" destOrd="0" presId="urn:microsoft.com/office/officeart/2005/8/layout/process1"/>
    <dgm:cxn modelId="{068C339E-4512-486B-866D-48A7A8E12339}" type="presOf" srcId="{B86C8295-FF43-4AB3-A84F-47D4E4585BBF}" destId="{CADA69A6-6372-43E4-AE84-D460B2A92B94}" srcOrd="0" destOrd="0" presId="urn:microsoft.com/office/officeart/2005/8/layout/process1"/>
    <dgm:cxn modelId="{2659EFCB-EBE8-4EAA-871F-E662B917C2AA}" type="presOf" srcId="{012734ED-7357-42D9-B183-C4C50621ECC6}" destId="{D6A8033D-7133-472B-B251-4AF8592BBEB1}" srcOrd="1" destOrd="0" presId="urn:microsoft.com/office/officeart/2005/8/layout/process1"/>
    <dgm:cxn modelId="{B102A3F0-7739-4B9F-A63E-4BC4B2765B2C}" type="presOf" srcId="{AC999257-CD7D-46B4-A9BF-8FD4DC185B3F}" destId="{43FAA1C4-8C2D-45FD-A492-4CFE62FE94C5}" srcOrd="0" destOrd="0" presId="urn:microsoft.com/office/officeart/2005/8/layout/process1"/>
    <dgm:cxn modelId="{A3EEC4CA-7F6F-4529-A5AA-ED5AA8925763}" type="presParOf" srcId="{43FAA1C4-8C2D-45FD-A492-4CFE62FE94C5}" destId="{2F7692D4-C661-40CB-A2C0-A87F421D2586}" srcOrd="0" destOrd="0" presId="urn:microsoft.com/office/officeart/2005/8/layout/process1"/>
    <dgm:cxn modelId="{131EF642-5B92-43CB-8BF5-89BC35F25EDF}" type="presParOf" srcId="{43FAA1C4-8C2D-45FD-A492-4CFE62FE94C5}" destId="{D5464593-BEA7-4772-9F91-F99F3ED3E3BB}" srcOrd="1" destOrd="0" presId="urn:microsoft.com/office/officeart/2005/8/layout/process1"/>
    <dgm:cxn modelId="{1F467409-8964-4E39-987D-DE9F69FD6BB2}" type="presParOf" srcId="{D5464593-BEA7-4772-9F91-F99F3ED3E3BB}" destId="{D6A8033D-7133-472B-B251-4AF8592BBEB1}" srcOrd="0" destOrd="0" presId="urn:microsoft.com/office/officeart/2005/8/layout/process1"/>
    <dgm:cxn modelId="{AFA3C3B0-C34F-42DB-8E00-4F246CA88364}" type="presParOf" srcId="{43FAA1C4-8C2D-45FD-A492-4CFE62FE94C5}" destId="{0F6B141A-4892-4C9E-8926-9256A71FF00C}" srcOrd="2" destOrd="0" presId="urn:microsoft.com/office/officeart/2005/8/layout/process1"/>
    <dgm:cxn modelId="{96F7F5B8-CD7F-411A-9AFA-94853B60E1A9}" type="presParOf" srcId="{43FAA1C4-8C2D-45FD-A492-4CFE62FE94C5}" destId="{CADA69A6-6372-43E4-AE84-D460B2A92B94}" srcOrd="3" destOrd="0" presId="urn:microsoft.com/office/officeart/2005/8/layout/process1"/>
    <dgm:cxn modelId="{7F566F6F-C7B1-448B-9E5B-1290E3A49441}" type="presParOf" srcId="{CADA69A6-6372-43E4-AE84-D460B2A92B94}" destId="{B1C3E8B2-0C57-4FFC-AD56-12E6B641422B}" srcOrd="0" destOrd="0" presId="urn:microsoft.com/office/officeart/2005/8/layout/process1"/>
    <dgm:cxn modelId="{174CFC47-9AE4-407B-A067-3C204EC62CCF}" type="presParOf" srcId="{43FAA1C4-8C2D-45FD-A492-4CFE62FE94C5}" destId="{DB8179BA-DE33-4CC5-8D98-24009FD0508C}"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999257-CD7D-46B4-A9BF-8FD4DC185B3F}" type="doc">
      <dgm:prSet loTypeId="urn:microsoft.com/office/officeart/2005/8/layout/process1" loCatId="process" qsTypeId="urn:microsoft.com/office/officeart/2005/8/quickstyle/simple1" qsCatId="simple" csTypeId="urn:microsoft.com/office/officeart/2005/8/colors/colorful1" csCatId="colorful" phldr="1"/>
      <dgm:spPr/>
    </dgm:pt>
    <dgm:pt modelId="{FCEE66ED-1C3F-4C95-8A51-FC0198448C55}">
      <dgm:prSet phldrT="[Text]"/>
      <dgm:spPr/>
      <dgm:t>
        <a:bodyPr/>
        <a:lstStyle/>
        <a:p>
          <a:r>
            <a:rPr lang="en-US" dirty="0"/>
            <a:t>Persecuted Victim</a:t>
          </a:r>
        </a:p>
      </dgm:t>
    </dgm:pt>
    <dgm:pt modelId="{3CD64907-B3DE-4DC4-8FD0-A47D59B3A9C1}" type="parTrans" cxnId="{5F0C746C-F0FB-42EE-A505-E3C7879B2507}">
      <dgm:prSet/>
      <dgm:spPr/>
      <dgm:t>
        <a:bodyPr/>
        <a:lstStyle/>
        <a:p>
          <a:endParaRPr lang="en-US"/>
        </a:p>
      </dgm:t>
    </dgm:pt>
    <dgm:pt modelId="{012734ED-7357-42D9-B183-C4C50621ECC6}" type="sibTrans" cxnId="{5F0C746C-F0FB-42EE-A505-E3C7879B2507}">
      <dgm:prSet/>
      <dgm:spPr/>
      <dgm:t>
        <a:bodyPr/>
        <a:lstStyle/>
        <a:p>
          <a:endParaRPr lang="en-US"/>
        </a:p>
      </dgm:t>
    </dgm:pt>
    <dgm:pt modelId="{A9B2D5F5-F1DE-48E5-9B8B-E8ABC0E9B255}">
      <dgm:prSet phldrT="[Text]"/>
      <dgm:spPr/>
      <dgm:t>
        <a:bodyPr/>
        <a:lstStyle/>
        <a:p>
          <a:r>
            <a:rPr lang="en-US" dirty="0"/>
            <a:t>Rescued Victim</a:t>
          </a:r>
        </a:p>
      </dgm:t>
    </dgm:pt>
    <dgm:pt modelId="{D4ADD7C9-D5A5-4CE5-873D-C58D4ACEAE98}" type="parTrans" cxnId="{B76BBE3B-F594-4689-8E13-C51BB20BDF0D}">
      <dgm:prSet/>
      <dgm:spPr/>
      <dgm:t>
        <a:bodyPr/>
        <a:lstStyle/>
        <a:p>
          <a:endParaRPr lang="en-US"/>
        </a:p>
      </dgm:t>
    </dgm:pt>
    <dgm:pt modelId="{B86C8295-FF43-4AB3-A84F-47D4E4585BBF}" type="sibTrans" cxnId="{B76BBE3B-F594-4689-8E13-C51BB20BDF0D}">
      <dgm:prSet/>
      <dgm:spPr/>
      <dgm:t>
        <a:bodyPr/>
        <a:lstStyle/>
        <a:p>
          <a:endParaRPr lang="en-US"/>
        </a:p>
      </dgm:t>
    </dgm:pt>
    <dgm:pt modelId="{5DFE6198-D841-4248-AFC7-AC2ABCB4579C}">
      <dgm:prSet phldrT="[Text]"/>
      <dgm:spPr/>
      <dgm:t>
        <a:bodyPr/>
        <a:lstStyle/>
        <a:p>
          <a:r>
            <a:rPr lang="en-US" dirty="0"/>
            <a:t>Persecuted Victim</a:t>
          </a:r>
        </a:p>
      </dgm:t>
    </dgm:pt>
    <dgm:pt modelId="{A7BE4BF7-5628-48CA-810A-2F30662A6882}" type="parTrans" cxnId="{FE62DC0B-D54D-468E-8308-FFD6EE6DF2B5}">
      <dgm:prSet/>
      <dgm:spPr/>
      <dgm:t>
        <a:bodyPr/>
        <a:lstStyle/>
        <a:p>
          <a:endParaRPr lang="en-US"/>
        </a:p>
      </dgm:t>
    </dgm:pt>
    <dgm:pt modelId="{329473F9-8F7D-4C22-8AC6-763244D3122A}" type="sibTrans" cxnId="{FE62DC0B-D54D-468E-8308-FFD6EE6DF2B5}">
      <dgm:prSet/>
      <dgm:spPr/>
      <dgm:t>
        <a:bodyPr/>
        <a:lstStyle/>
        <a:p>
          <a:endParaRPr lang="en-US"/>
        </a:p>
      </dgm:t>
    </dgm:pt>
    <dgm:pt modelId="{8450C465-74E9-4314-B433-6F337199DDAA}">
      <dgm:prSet phldrT="[Text]"/>
      <dgm:spPr/>
      <dgm:t>
        <a:bodyPr/>
        <a:lstStyle/>
        <a:p>
          <a:r>
            <a:rPr lang="en-US" dirty="0"/>
            <a:t>Rescued Victim</a:t>
          </a:r>
        </a:p>
      </dgm:t>
    </dgm:pt>
    <dgm:pt modelId="{A4B65E95-CD1E-4BB6-8F1E-0DF5EAB77000}" type="parTrans" cxnId="{BF986A02-EC1B-4BA5-AFB4-581B13FCC959}">
      <dgm:prSet/>
      <dgm:spPr/>
      <dgm:t>
        <a:bodyPr/>
        <a:lstStyle/>
        <a:p>
          <a:endParaRPr lang="en-US"/>
        </a:p>
      </dgm:t>
    </dgm:pt>
    <dgm:pt modelId="{16142C56-EB7E-47C9-A907-EBB595ED96EE}" type="sibTrans" cxnId="{BF986A02-EC1B-4BA5-AFB4-581B13FCC959}">
      <dgm:prSet/>
      <dgm:spPr/>
      <dgm:t>
        <a:bodyPr/>
        <a:lstStyle/>
        <a:p>
          <a:endParaRPr lang="en-US"/>
        </a:p>
      </dgm:t>
    </dgm:pt>
    <dgm:pt modelId="{43FAA1C4-8C2D-45FD-A492-4CFE62FE94C5}" type="pres">
      <dgm:prSet presAssocID="{AC999257-CD7D-46B4-A9BF-8FD4DC185B3F}" presName="Name0" presStyleCnt="0">
        <dgm:presLayoutVars>
          <dgm:dir/>
          <dgm:resizeHandles val="exact"/>
        </dgm:presLayoutVars>
      </dgm:prSet>
      <dgm:spPr/>
    </dgm:pt>
    <dgm:pt modelId="{2F7692D4-C661-40CB-A2C0-A87F421D2586}" type="pres">
      <dgm:prSet presAssocID="{FCEE66ED-1C3F-4C95-8A51-FC0198448C55}" presName="node" presStyleLbl="node1" presStyleIdx="0" presStyleCnt="4">
        <dgm:presLayoutVars>
          <dgm:bulletEnabled val="1"/>
        </dgm:presLayoutVars>
      </dgm:prSet>
      <dgm:spPr/>
    </dgm:pt>
    <dgm:pt modelId="{D5464593-BEA7-4772-9F91-F99F3ED3E3BB}" type="pres">
      <dgm:prSet presAssocID="{012734ED-7357-42D9-B183-C4C50621ECC6}" presName="sibTrans" presStyleLbl="sibTrans2D1" presStyleIdx="0" presStyleCnt="3"/>
      <dgm:spPr/>
    </dgm:pt>
    <dgm:pt modelId="{D6A8033D-7133-472B-B251-4AF8592BBEB1}" type="pres">
      <dgm:prSet presAssocID="{012734ED-7357-42D9-B183-C4C50621ECC6}" presName="connectorText" presStyleLbl="sibTrans2D1" presStyleIdx="0" presStyleCnt="3"/>
      <dgm:spPr/>
    </dgm:pt>
    <dgm:pt modelId="{0F6B141A-4892-4C9E-8926-9256A71FF00C}" type="pres">
      <dgm:prSet presAssocID="{A9B2D5F5-F1DE-48E5-9B8B-E8ABC0E9B255}" presName="node" presStyleLbl="node1" presStyleIdx="1" presStyleCnt="4">
        <dgm:presLayoutVars>
          <dgm:bulletEnabled val="1"/>
        </dgm:presLayoutVars>
      </dgm:prSet>
      <dgm:spPr/>
    </dgm:pt>
    <dgm:pt modelId="{CADA69A6-6372-43E4-AE84-D460B2A92B94}" type="pres">
      <dgm:prSet presAssocID="{B86C8295-FF43-4AB3-A84F-47D4E4585BBF}" presName="sibTrans" presStyleLbl="sibTrans2D1" presStyleIdx="1" presStyleCnt="3"/>
      <dgm:spPr/>
    </dgm:pt>
    <dgm:pt modelId="{B1C3E8B2-0C57-4FFC-AD56-12E6B641422B}" type="pres">
      <dgm:prSet presAssocID="{B86C8295-FF43-4AB3-A84F-47D4E4585BBF}" presName="connectorText" presStyleLbl="sibTrans2D1" presStyleIdx="1" presStyleCnt="3"/>
      <dgm:spPr/>
    </dgm:pt>
    <dgm:pt modelId="{DB8179BA-DE33-4CC5-8D98-24009FD0508C}" type="pres">
      <dgm:prSet presAssocID="{5DFE6198-D841-4248-AFC7-AC2ABCB4579C}" presName="node" presStyleLbl="node1" presStyleIdx="2" presStyleCnt="4">
        <dgm:presLayoutVars>
          <dgm:bulletEnabled val="1"/>
        </dgm:presLayoutVars>
      </dgm:prSet>
      <dgm:spPr/>
    </dgm:pt>
    <dgm:pt modelId="{805A925B-C790-4945-B5A0-3E6334E73EEE}" type="pres">
      <dgm:prSet presAssocID="{329473F9-8F7D-4C22-8AC6-763244D3122A}" presName="sibTrans" presStyleLbl="sibTrans2D1" presStyleIdx="2" presStyleCnt="3"/>
      <dgm:spPr/>
    </dgm:pt>
    <dgm:pt modelId="{EE77DCE6-4C5C-44C5-BC28-AA991A29C3B6}" type="pres">
      <dgm:prSet presAssocID="{329473F9-8F7D-4C22-8AC6-763244D3122A}" presName="connectorText" presStyleLbl="sibTrans2D1" presStyleIdx="2" presStyleCnt="3"/>
      <dgm:spPr/>
    </dgm:pt>
    <dgm:pt modelId="{ADB3F931-53CB-4FDD-BE2D-885D7710A85A}" type="pres">
      <dgm:prSet presAssocID="{8450C465-74E9-4314-B433-6F337199DDAA}" presName="node" presStyleLbl="node1" presStyleIdx="3" presStyleCnt="4">
        <dgm:presLayoutVars>
          <dgm:bulletEnabled val="1"/>
        </dgm:presLayoutVars>
      </dgm:prSet>
      <dgm:spPr/>
    </dgm:pt>
  </dgm:ptLst>
  <dgm:cxnLst>
    <dgm:cxn modelId="{BF986A02-EC1B-4BA5-AFB4-581B13FCC959}" srcId="{AC999257-CD7D-46B4-A9BF-8FD4DC185B3F}" destId="{8450C465-74E9-4314-B433-6F337199DDAA}" srcOrd="3" destOrd="0" parTransId="{A4B65E95-CD1E-4BB6-8F1E-0DF5EAB77000}" sibTransId="{16142C56-EB7E-47C9-A907-EBB595ED96EE}"/>
    <dgm:cxn modelId="{746A4807-C21D-4E39-BBC4-5C17392F875D}" type="presOf" srcId="{FCEE66ED-1C3F-4C95-8A51-FC0198448C55}" destId="{2F7692D4-C661-40CB-A2C0-A87F421D2586}" srcOrd="0" destOrd="0" presId="urn:microsoft.com/office/officeart/2005/8/layout/process1"/>
    <dgm:cxn modelId="{95EB3F09-8C66-48C1-98EF-CE9BFA73C297}" type="presOf" srcId="{012734ED-7357-42D9-B183-C4C50621ECC6}" destId="{D5464593-BEA7-4772-9F91-F99F3ED3E3BB}" srcOrd="0" destOrd="0" presId="urn:microsoft.com/office/officeart/2005/8/layout/process1"/>
    <dgm:cxn modelId="{FE62DC0B-D54D-468E-8308-FFD6EE6DF2B5}" srcId="{AC999257-CD7D-46B4-A9BF-8FD4DC185B3F}" destId="{5DFE6198-D841-4248-AFC7-AC2ABCB4579C}" srcOrd="2" destOrd="0" parTransId="{A7BE4BF7-5628-48CA-810A-2F30662A6882}" sibTransId="{329473F9-8F7D-4C22-8AC6-763244D3122A}"/>
    <dgm:cxn modelId="{B76BBE3B-F594-4689-8E13-C51BB20BDF0D}" srcId="{AC999257-CD7D-46B4-A9BF-8FD4DC185B3F}" destId="{A9B2D5F5-F1DE-48E5-9B8B-E8ABC0E9B255}" srcOrd="1" destOrd="0" parTransId="{D4ADD7C9-D5A5-4CE5-873D-C58D4ACEAE98}" sibTransId="{B86C8295-FF43-4AB3-A84F-47D4E4585BBF}"/>
    <dgm:cxn modelId="{5F0C746C-F0FB-42EE-A505-E3C7879B2507}" srcId="{AC999257-CD7D-46B4-A9BF-8FD4DC185B3F}" destId="{FCEE66ED-1C3F-4C95-8A51-FC0198448C55}" srcOrd="0" destOrd="0" parTransId="{3CD64907-B3DE-4DC4-8FD0-A47D59B3A9C1}" sibTransId="{012734ED-7357-42D9-B183-C4C50621ECC6}"/>
    <dgm:cxn modelId="{E9C96583-0B81-4A3B-82E2-00619CCB7A51}" type="presOf" srcId="{5DFE6198-D841-4248-AFC7-AC2ABCB4579C}" destId="{DB8179BA-DE33-4CC5-8D98-24009FD0508C}" srcOrd="0" destOrd="0" presId="urn:microsoft.com/office/officeart/2005/8/layout/process1"/>
    <dgm:cxn modelId="{82152884-DA7A-4AD8-BF33-0E84149C03F9}" type="presOf" srcId="{329473F9-8F7D-4C22-8AC6-763244D3122A}" destId="{805A925B-C790-4945-B5A0-3E6334E73EEE}" srcOrd="0" destOrd="0" presId="urn:microsoft.com/office/officeart/2005/8/layout/process1"/>
    <dgm:cxn modelId="{4870F285-70D4-416A-B98F-BB5EE5CE2506}" type="presOf" srcId="{A9B2D5F5-F1DE-48E5-9B8B-E8ABC0E9B255}" destId="{0F6B141A-4892-4C9E-8926-9256A71FF00C}" srcOrd="0" destOrd="0" presId="urn:microsoft.com/office/officeart/2005/8/layout/process1"/>
    <dgm:cxn modelId="{3AC89D98-4A63-472C-AB7B-D0CFAB531CF8}" type="presOf" srcId="{B86C8295-FF43-4AB3-A84F-47D4E4585BBF}" destId="{B1C3E8B2-0C57-4FFC-AD56-12E6B641422B}" srcOrd="1" destOrd="0" presId="urn:microsoft.com/office/officeart/2005/8/layout/process1"/>
    <dgm:cxn modelId="{068C339E-4512-486B-866D-48A7A8E12339}" type="presOf" srcId="{B86C8295-FF43-4AB3-A84F-47D4E4585BBF}" destId="{CADA69A6-6372-43E4-AE84-D460B2A92B94}" srcOrd="0" destOrd="0" presId="urn:microsoft.com/office/officeart/2005/8/layout/process1"/>
    <dgm:cxn modelId="{2659EFCB-EBE8-4EAA-871F-E662B917C2AA}" type="presOf" srcId="{012734ED-7357-42D9-B183-C4C50621ECC6}" destId="{D6A8033D-7133-472B-B251-4AF8592BBEB1}" srcOrd="1" destOrd="0" presId="urn:microsoft.com/office/officeart/2005/8/layout/process1"/>
    <dgm:cxn modelId="{BB49F7CC-9EF0-4337-8042-BB7A19C8D06B}" type="presOf" srcId="{329473F9-8F7D-4C22-8AC6-763244D3122A}" destId="{EE77DCE6-4C5C-44C5-BC28-AA991A29C3B6}" srcOrd="1" destOrd="0" presId="urn:microsoft.com/office/officeart/2005/8/layout/process1"/>
    <dgm:cxn modelId="{B33E99F0-6EE9-4202-AFF3-8E73F6E0D4BC}" type="presOf" srcId="{8450C465-74E9-4314-B433-6F337199DDAA}" destId="{ADB3F931-53CB-4FDD-BE2D-885D7710A85A}" srcOrd="0" destOrd="0" presId="urn:microsoft.com/office/officeart/2005/8/layout/process1"/>
    <dgm:cxn modelId="{B102A3F0-7739-4B9F-A63E-4BC4B2765B2C}" type="presOf" srcId="{AC999257-CD7D-46B4-A9BF-8FD4DC185B3F}" destId="{43FAA1C4-8C2D-45FD-A492-4CFE62FE94C5}" srcOrd="0" destOrd="0" presId="urn:microsoft.com/office/officeart/2005/8/layout/process1"/>
    <dgm:cxn modelId="{A3EEC4CA-7F6F-4529-A5AA-ED5AA8925763}" type="presParOf" srcId="{43FAA1C4-8C2D-45FD-A492-4CFE62FE94C5}" destId="{2F7692D4-C661-40CB-A2C0-A87F421D2586}" srcOrd="0" destOrd="0" presId="urn:microsoft.com/office/officeart/2005/8/layout/process1"/>
    <dgm:cxn modelId="{131EF642-5B92-43CB-8BF5-89BC35F25EDF}" type="presParOf" srcId="{43FAA1C4-8C2D-45FD-A492-4CFE62FE94C5}" destId="{D5464593-BEA7-4772-9F91-F99F3ED3E3BB}" srcOrd="1" destOrd="0" presId="urn:microsoft.com/office/officeart/2005/8/layout/process1"/>
    <dgm:cxn modelId="{1F467409-8964-4E39-987D-DE9F69FD6BB2}" type="presParOf" srcId="{D5464593-BEA7-4772-9F91-F99F3ED3E3BB}" destId="{D6A8033D-7133-472B-B251-4AF8592BBEB1}" srcOrd="0" destOrd="0" presId="urn:microsoft.com/office/officeart/2005/8/layout/process1"/>
    <dgm:cxn modelId="{AFA3C3B0-C34F-42DB-8E00-4F246CA88364}" type="presParOf" srcId="{43FAA1C4-8C2D-45FD-A492-4CFE62FE94C5}" destId="{0F6B141A-4892-4C9E-8926-9256A71FF00C}" srcOrd="2" destOrd="0" presId="urn:microsoft.com/office/officeart/2005/8/layout/process1"/>
    <dgm:cxn modelId="{96F7F5B8-CD7F-411A-9AFA-94853B60E1A9}" type="presParOf" srcId="{43FAA1C4-8C2D-45FD-A492-4CFE62FE94C5}" destId="{CADA69A6-6372-43E4-AE84-D460B2A92B94}" srcOrd="3" destOrd="0" presId="urn:microsoft.com/office/officeart/2005/8/layout/process1"/>
    <dgm:cxn modelId="{7F566F6F-C7B1-448B-9E5B-1290E3A49441}" type="presParOf" srcId="{CADA69A6-6372-43E4-AE84-D460B2A92B94}" destId="{B1C3E8B2-0C57-4FFC-AD56-12E6B641422B}" srcOrd="0" destOrd="0" presId="urn:microsoft.com/office/officeart/2005/8/layout/process1"/>
    <dgm:cxn modelId="{174CFC47-9AE4-407B-A067-3C204EC62CCF}" type="presParOf" srcId="{43FAA1C4-8C2D-45FD-A492-4CFE62FE94C5}" destId="{DB8179BA-DE33-4CC5-8D98-24009FD0508C}" srcOrd="4" destOrd="0" presId="urn:microsoft.com/office/officeart/2005/8/layout/process1"/>
    <dgm:cxn modelId="{17A36521-FB84-4BA8-8748-89F8AC6A72F0}" type="presParOf" srcId="{43FAA1C4-8C2D-45FD-A492-4CFE62FE94C5}" destId="{805A925B-C790-4945-B5A0-3E6334E73EEE}" srcOrd="5" destOrd="0" presId="urn:microsoft.com/office/officeart/2005/8/layout/process1"/>
    <dgm:cxn modelId="{15FE80A4-7F32-4AB7-A7A4-D888FF653331}" type="presParOf" srcId="{805A925B-C790-4945-B5A0-3E6334E73EEE}" destId="{EE77DCE6-4C5C-44C5-BC28-AA991A29C3B6}" srcOrd="0" destOrd="0" presId="urn:microsoft.com/office/officeart/2005/8/layout/process1"/>
    <dgm:cxn modelId="{A8658C2D-678C-4AC0-8DB5-2B51015A0679}" type="presParOf" srcId="{43FAA1C4-8C2D-45FD-A492-4CFE62FE94C5}" destId="{ADB3F931-53CB-4FDD-BE2D-885D7710A85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92D4-C661-40CB-A2C0-A87F421D2586}">
      <dsp:nvSpPr>
        <dsp:cNvPr id="0" name=""/>
        <dsp:cNvSpPr/>
      </dsp:nvSpPr>
      <dsp:spPr>
        <a:xfrm>
          <a:off x="3571" y="547489"/>
          <a:ext cx="1561703" cy="9370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Rescuer</a:t>
          </a:r>
        </a:p>
      </dsp:txBody>
      <dsp:txXfrm>
        <a:off x="31015" y="574933"/>
        <a:ext cx="1506815" cy="882133"/>
      </dsp:txXfrm>
    </dsp:sp>
    <dsp:sp modelId="{D5464593-BEA7-4772-9F91-F99F3ED3E3BB}">
      <dsp:nvSpPr>
        <dsp:cNvPr id="0" name=""/>
        <dsp:cNvSpPr/>
      </dsp:nvSpPr>
      <dsp:spPr>
        <a:xfrm>
          <a:off x="1721445" y="822348"/>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899808"/>
        <a:ext cx="231757" cy="232382"/>
      </dsp:txXfrm>
    </dsp:sp>
    <dsp:sp modelId="{0F6B141A-4892-4C9E-8926-9256A71FF00C}">
      <dsp:nvSpPr>
        <dsp:cNvPr id="0" name=""/>
        <dsp:cNvSpPr/>
      </dsp:nvSpPr>
      <dsp:spPr>
        <a:xfrm>
          <a:off x="2189956" y="547489"/>
          <a:ext cx="1561703" cy="9370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Persecutor</a:t>
          </a:r>
        </a:p>
      </dsp:txBody>
      <dsp:txXfrm>
        <a:off x="2217400" y="574933"/>
        <a:ext cx="1506815" cy="882133"/>
      </dsp:txXfrm>
    </dsp:sp>
    <dsp:sp modelId="{CADA69A6-6372-43E4-AE84-D460B2A92B94}">
      <dsp:nvSpPr>
        <dsp:cNvPr id="0" name=""/>
        <dsp:cNvSpPr/>
      </dsp:nvSpPr>
      <dsp:spPr>
        <a:xfrm>
          <a:off x="3907829" y="822348"/>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899808"/>
        <a:ext cx="231757" cy="232382"/>
      </dsp:txXfrm>
    </dsp:sp>
    <dsp:sp modelId="{DB8179BA-DE33-4CC5-8D98-24009FD0508C}">
      <dsp:nvSpPr>
        <dsp:cNvPr id="0" name=""/>
        <dsp:cNvSpPr/>
      </dsp:nvSpPr>
      <dsp:spPr>
        <a:xfrm>
          <a:off x="4376340" y="547489"/>
          <a:ext cx="1561703" cy="9370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Victim</a:t>
          </a:r>
        </a:p>
      </dsp:txBody>
      <dsp:txXfrm>
        <a:off x="4403784" y="574933"/>
        <a:ext cx="1506815" cy="882133"/>
      </dsp:txXfrm>
    </dsp:sp>
    <dsp:sp modelId="{805A925B-C790-4945-B5A0-3E6334E73EEE}">
      <dsp:nvSpPr>
        <dsp:cNvPr id="0" name=""/>
        <dsp:cNvSpPr/>
      </dsp:nvSpPr>
      <dsp:spPr>
        <a:xfrm>
          <a:off x="6094214" y="822348"/>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899808"/>
        <a:ext cx="231757" cy="232382"/>
      </dsp:txXfrm>
    </dsp:sp>
    <dsp:sp modelId="{ADB3F931-53CB-4FDD-BE2D-885D7710A85A}">
      <dsp:nvSpPr>
        <dsp:cNvPr id="0" name=""/>
        <dsp:cNvSpPr/>
      </dsp:nvSpPr>
      <dsp:spPr>
        <a:xfrm>
          <a:off x="6562724" y="547489"/>
          <a:ext cx="1561703" cy="9370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Persecutor</a:t>
          </a:r>
        </a:p>
      </dsp:txBody>
      <dsp:txXfrm>
        <a:off x="6590168" y="574933"/>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92D4-C661-40CB-A2C0-A87F421D2586}">
      <dsp:nvSpPr>
        <dsp:cNvPr id="0" name=""/>
        <dsp:cNvSpPr/>
      </dsp:nvSpPr>
      <dsp:spPr>
        <a:xfrm>
          <a:off x="3571" y="547489"/>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Victim</a:t>
          </a:r>
        </a:p>
      </dsp:txBody>
      <dsp:txXfrm>
        <a:off x="31015" y="574933"/>
        <a:ext cx="1506815" cy="882133"/>
      </dsp:txXfrm>
    </dsp:sp>
    <dsp:sp modelId="{D5464593-BEA7-4772-9F91-F99F3ED3E3BB}">
      <dsp:nvSpPr>
        <dsp:cNvPr id="0" name=""/>
        <dsp:cNvSpPr/>
      </dsp:nvSpPr>
      <dsp:spPr>
        <a:xfrm>
          <a:off x="1721445" y="822348"/>
          <a:ext cx="331081" cy="38730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899808"/>
        <a:ext cx="231757" cy="232382"/>
      </dsp:txXfrm>
    </dsp:sp>
    <dsp:sp modelId="{0F6B141A-4892-4C9E-8926-9256A71FF00C}">
      <dsp:nvSpPr>
        <dsp:cNvPr id="0" name=""/>
        <dsp:cNvSpPr/>
      </dsp:nvSpPr>
      <dsp:spPr>
        <a:xfrm>
          <a:off x="2189956" y="547489"/>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Rescuer</a:t>
          </a:r>
        </a:p>
      </dsp:txBody>
      <dsp:txXfrm>
        <a:off x="2217400" y="574933"/>
        <a:ext cx="1506815" cy="882133"/>
      </dsp:txXfrm>
    </dsp:sp>
    <dsp:sp modelId="{CADA69A6-6372-43E4-AE84-D460B2A92B94}">
      <dsp:nvSpPr>
        <dsp:cNvPr id="0" name=""/>
        <dsp:cNvSpPr/>
      </dsp:nvSpPr>
      <dsp:spPr>
        <a:xfrm>
          <a:off x="3907829" y="822348"/>
          <a:ext cx="331081" cy="38730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899808"/>
        <a:ext cx="231757" cy="232382"/>
      </dsp:txXfrm>
    </dsp:sp>
    <dsp:sp modelId="{DB8179BA-DE33-4CC5-8D98-24009FD0508C}">
      <dsp:nvSpPr>
        <dsp:cNvPr id="0" name=""/>
        <dsp:cNvSpPr/>
      </dsp:nvSpPr>
      <dsp:spPr>
        <a:xfrm>
          <a:off x="4376340" y="547489"/>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Persecutor</a:t>
          </a:r>
        </a:p>
      </dsp:txBody>
      <dsp:txXfrm>
        <a:off x="4403784" y="574933"/>
        <a:ext cx="1506815" cy="882133"/>
      </dsp:txXfrm>
    </dsp:sp>
    <dsp:sp modelId="{805A925B-C790-4945-B5A0-3E6334E73EEE}">
      <dsp:nvSpPr>
        <dsp:cNvPr id="0" name=""/>
        <dsp:cNvSpPr/>
      </dsp:nvSpPr>
      <dsp:spPr>
        <a:xfrm>
          <a:off x="6094214" y="822348"/>
          <a:ext cx="331081" cy="38730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899808"/>
        <a:ext cx="231757" cy="232382"/>
      </dsp:txXfrm>
    </dsp:sp>
    <dsp:sp modelId="{ADB3F931-53CB-4FDD-BE2D-885D7710A85A}">
      <dsp:nvSpPr>
        <dsp:cNvPr id="0" name=""/>
        <dsp:cNvSpPr/>
      </dsp:nvSpPr>
      <dsp:spPr>
        <a:xfrm>
          <a:off x="6562724" y="547489"/>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Victim</a:t>
          </a:r>
        </a:p>
      </dsp:txBody>
      <dsp:txXfrm>
        <a:off x="6590168" y="574933"/>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92D4-C661-40CB-A2C0-A87F421D2586}">
      <dsp:nvSpPr>
        <dsp:cNvPr id="0" name=""/>
        <dsp:cNvSpPr/>
      </dsp:nvSpPr>
      <dsp:spPr>
        <a:xfrm>
          <a:off x="11105" y="640117"/>
          <a:ext cx="2133102" cy="7517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Persecuted Victim</a:t>
          </a:r>
        </a:p>
      </dsp:txBody>
      <dsp:txXfrm>
        <a:off x="33123" y="662135"/>
        <a:ext cx="2089066" cy="707728"/>
      </dsp:txXfrm>
    </dsp:sp>
    <dsp:sp modelId="{D5464593-BEA7-4772-9F91-F99F3ED3E3BB}">
      <dsp:nvSpPr>
        <dsp:cNvPr id="0" name=""/>
        <dsp:cNvSpPr/>
      </dsp:nvSpPr>
      <dsp:spPr>
        <a:xfrm>
          <a:off x="2357518" y="751495"/>
          <a:ext cx="452217" cy="5290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7518" y="857297"/>
        <a:ext cx="316552" cy="317405"/>
      </dsp:txXfrm>
    </dsp:sp>
    <dsp:sp modelId="{0F6B141A-4892-4C9E-8926-9256A71FF00C}">
      <dsp:nvSpPr>
        <dsp:cNvPr id="0" name=""/>
        <dsp:cNvSpPr/>
      </dsp:nvSpPr>
      <dsp:spPr>
        <a:xfrm>
          <a:off x="2997448" y="640117"/>
          <a:ext cx="2133102" cy="7517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Rescued Victim</a:t>
          </a:r>
        </a:p>
      </dsp:txBody>
      <dsp:txXfrm>
        <a:off x="3019466" y="662135"/>
        <a:ext cx="2089066" cy="707728"/>
      </dsp:txXfrm>
    </dsp:sp>
    <dsp:sp modelId="{CADA69A6-6372-43E4-AE84-D460B2A92B94}">
      <dsp:nvSpPr>
        <dsp:cNvPr id="0" name=""/>
        <dsp:cNvSpPr/>
      </dsp:nvSpPr>
      <dsp:spPr>
        <a:xfrm>
          <a:off x="5343861" y="751495"/>
          <a:ext cx="452217" cy="5290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43861" y="857297"/>
        <a:ext cx="316552" cy="317405"/>
      </dsp:txXfrm>
    </dsp:sp>
    <dsp:sp modelId="{DB8179BA-DE33-4CC5-8D98-24009FD0508C}">
      <dsp:nvSpPr>
        <dsp:cNvPr id="0" name=""/>
        <dsp:cNvSpPr/>
      </dsp:nvSpPr>
      <dsp:spPr>
        <a:xfrm>
          <a:off x="5983792" y="639835"/>
          <a:ext cx="2133102" cy="75232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Victims Persecuted</a:t>
          </a:r>
        </a:p>
      </dsp:txBody>
      <dsp:txXfrm>
        <a:off x="6005827" y="661870"/>
        <a:ext cx="2089032" cy="7082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92D4-C661-40CB-A2C0-A87F421D2586}">
      <dsp:nvSpPr>
        <dsp:cNvPr id="0" name=""/>
        <dsp:cNvSpPr/>
      </dsp:nvSpPr>
      <dsp:spPr>
        <a:xfrm>
          <a:off x="4481" y="1145715"/>
          <a:ext cx="1959449" cy="117566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Persecuted Victim</a:t>
          </a:r>
        </a:p>
      </dsp:txBody>
      <dsp:txXfrm>
        <a:off x="38915" y="1180149"/>
        <a:ext cx="1890581" cy="1106801"/>
      </dsp:txXfrm>
    </dsp:sp>
    <dsp:sp modelId="{D5464593-BEA7-4772-9F91-F99F3ED3E3BB}">
      <dsp:nvSpPr>
        <dsp:cNvPr id="0" name=""/>
        <dsp:cNvSpPr/>
      </dsp:nvSpPr>
      <dsp:spPr>
        <a:xfrm>
          <a:off x="2159875" y="1490578"/>
          <a:ext cx="415403" cy="48594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159875" y="1587767"/>
        <a:ext cx="290782" cy="291565"/>
      </dsp:txXfrm>
    </dsp:sp>
    <dsp:sp modelId="{0F6B141A-4892-4C9E-8926-9256A71FF00C}">
      <dsp:nvSpPr>
        <dsp:cNvPr id="0" name=""/>
        <dsp:cNvSpPr/>
      </dsp:nvSpPr>
      <dsp:spPr>
        <a:xfrm>
          <a:off x="2747710" y="1145715"/>
          <a:ext cx="1959449" cy="117566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Rescued Victim</a:t>
          </a:r>
        </a:p>
      </dsp:txBody>
      <dsp:txXfrm>
        <a:off x="2782144" y="1180149"/>
        <a:ext cx="1890581" cy="1106801"/>
      </dsp:txXfrm>
    </dsp:sp>
    <dsp:sp modelId="{CADA69A6-6372-43E4-AE84-D460B2A92B94}">
      <dsp:nvSpPr>
        <dsp:cNvPr id="0" name=""/>
        <dsp:cNvSpPr/>
      </dsp:nvSpPr>
      <dsp:spPr>
        <a:xfrm>
          <a:off x="4903105" y="1490578"/>
          <a:ext cx="415403" cy="48594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903105" y="1587767"/>
        <a:ext cx="290782" cy="291565"/>
      </dsp:txXfrm>
    </dsp:sp>
    <dsp:sp modelId="{DB8179BA-DE33-4CC5-8D98-24009FD0508C}">
      <dsp:nvSpPr>
        <dsp:cNvPr id="0" name=""/>
        <dsp:cNvSpPr/>
      </dsp:nvSpPr>
      <dsp:spPr>
        <a:xfrm>
          <a:off x="5490939" y="1145715"/>
          <a:ext cx="1959449" cy="11756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Persecuted Victim</a:t>
          </a:r>
        </a:p>
      </dsp:txBody>
      <dsp:txXfrm>
        <a:off x="5525373" y="1180149"/>
        <a:ext cx="1890581" cy="1106801"/>
      </dsp:txXfrm>
    </dsp:sp>
    <dsp:sp modelId="{805A925B-C790-4945-B5A0-3E6334E73EEE}">
      <dsp:nvSpPr>
        <dsp:cNvPr id="0" name=""/>
        <dsp:cNvSpPr/>
      </dsp:nvSpPr>
      <dsp:spPr>
        <a:xfrm>
          <a:off x="7646334" y="1490578"/>
          <a:ext cx="415403" cy="48594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646334" y="1587767"/>
        <a:ext cx="290782" cy="291565"/>
      </dsp:txXfrm>
    </dsp:sp>
    <dsp:sp modelId="{ADB3F931-53CB-4FDD-BE2D-885D7710A85A}">
      <dsp:nvSpPr>
        <dsp:cNvPr id="0" name=""/>
        <dsp:cNvSpPr/>
      </dsp:nvSpPr>
      <dsp:spPr>
        <a:xfrm>
          <a:off x="8234169" y="1145715"/>
          <a:ext cx="1959449" cy="117566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Rescued Victim</a:t>
          </a:r>
        </a:p>
      </dsp:txBody>
      <dsp:txXfrm>
        <a:off x="8268603" y="1180149"/>
        <a:ext cx="1890581" cy="1106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14087-B8EF-4CEC-87CE-F4D1E7C95A88}" type="datetimeFigureOut">
              <a:rPr lang="en-US" smtClean="0"/>
              <a:t>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C554-03C4-49CD-BD28-2CD99286DF87}" type="slidenum">
              <a:rPr lang="en-US" smtClean="0"/>
              <a:t>‹#›</a:t>
            </a:fld>
            <a:endParaRPr lang="en-US"/>
          </a:p>
        </p:txBody>
      </p:sp>
    </p:spTree>
    <p:extLst>
      <p:ext uri="{BB962C8B-B14F-4D97-AF65-F5344CB8AC3E}">
        <p14:creationId xmlns:p14="http://schemas.microsoft.com/office/powerpoint/2010/main" val="181689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a:t>
            </a:fld>
            <a:endParaRPr lang="en-US"/>
          </a:p>
        </p:txBody>
      </p:sp>
    </p:spTree>
    <p:extLst>
      <p:ext uri="{BB962C8B-B14F-4D97-AF65-F5344CB8AC3E}">
        <p14:creationId xmlns:p14="http://schemas.microsoft.com/office/powerpoint/2010/main" val="382649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p:txBody>
      </p:sp>
      <p:sp>
        <p:nvSpPr>
          <p:cNvPr id="4" name="Slide Number Placeholder 3"/>
          <p:cNvSpPr>
            <a:spLocks noGrp="1"/>
          </p:cNvSpPr>
          <p:nvPr>
            <p:ph type="sldNum" sz="quarter" idx="5"/>
          </p:nvPr>
        </p:nvSpPr>
        <p:spPr/>
        <p:txBody>
          <a:bodyPr/>
          <a:lstStyle/>
          <a:p>
            <a:fld id="{EAF8C554-03C4-49CD-BD28-2CD99286DF87}" type="slidenum">
              <a:rPr lang="en-US" smtClean="0"/>
              <a:t>11</a:t>
            </a:fld>
            <a:endParaRPr lang="en-US"/>
          </a:p>
        </p:txBody>
      </p:sp>
    </p:spTree>
    <p:extLst>
      <p:ext uri="{BB962C8B-B14F-4D97-AF65-F5344CB8AC3E}">
        <p14:creationId xmlns:p14="http://schemas.microsoft.com/office/powerpoint/2010/main" val="29274278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112</a:t>
            </a:fld>
            <a:endParaRPr lang="en-US"/>
          </a:p>
        </p:txBody>
      </p:sp>
    </p:spTree>
    <p:extLst>
      <p:ext uri="{BB962C8B-B14F-4D97-AF65-F5344CB8AC3E}">
        <p14:creationId xmlns:p14="http://schemas.microsoft.com/office/powerpoint/2010/main" val="30316444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the common approaches to conflict management, let’s look at some group dynamics.</a:t>
            </a:r>
          </a:p>
        </p:txBody>
      </p:sp>
      <p:sp>
        <p:nvSpPr>
          <p:cNvPr id="4" name="Slide Number Placeholder 3"/>
          <p:cNvSpPr>
            <a:spLocks noGrp="1"/>
          </p:cNvSpPr>
          <p:nvPr>
            <p:ph type="sldNum" sz="quarter" idx="5"/>
          </p:nvPr>
        </p:nvSpPr>
        <p:spPr/>
        <p:txBody>
          <a:bodyPr/>
          <a:lstStyle/>
          <a:p>
            <a:fld id="{EAF8C554-03C4-49CD-BD28-2CD99286DF87}" type="slidenum">
              <a:rPr lang="en-US" smtClean="0"/>
              <a:t>113</a:t>
            </a:fld>
            <a:endParaRPr lang="en-US"/>
          </a:p>
        </p:txBody>
      </p:sp>
    </p:spTree>
    <p:extLst>
      <p:ext uri="{BB962C8B-B14F-4D97-AF65-F5344CB8AC3E}">
        <p14:creationId xmlns:p14="http://schemas.microsoft.com/office/powerpoint/2010/main" val="1298144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pretty hard to resolve conflict among groups of people if you do not have a general understanding of how people work and how group dynamics work.</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am going to talk about an important tool within this type of analysis.</a:t>
            </a:r>
          </a:p>
        </p:txBody>
      </p:sp>
      <p:sp>
        <p:nvSpPr>
          <p:cNvPr id="4" name="Slide Number Placeholder 3"/>
          <p:cNvSpPr>
            <a:spLocks noGrp="1"/>
          </p:cNvSpPr>
          <p:nvPr>
            <p:ph type="sldNum" sz="quarter" idx="5"/>
          </p:nvPr>
        </p:nvSpPr>
        <p:spPr/>
        <p:txBody>
          <a:bodyPr/>
          <a:lstStyle/>
          <a:p>
            <a:fld id="{EAF8C554-03C4-49CD-BD28-2CD99286DF87}" type="slidenum">
              <a:rPr lang="en-US" smtClean="0"/>
              <a:t>114</a:t>
            </a:fld>
            <a:endParaRPr lang="en-US"/>
          </a:p>
        </p:txBody>
      </p:sp>
    </p:spTree>
    <p:extLst>
      <p:ext uri="{BB962C8B-B14F-4D97-AF65-F5344CB8AC3E}">
        <p14:creationId xmlns:p14="http://schemas.microsoft.com/office/powerpoint/2010/main" val="21170681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a:p>
            <a:endParaRPr lang="en-US" dirty="0"/>
          </a:p>
          <a:p>
            <a:r>
              <a:rPr lang="en-US" dirty="0"/>
              <a:t>He defined three roles in conflict, Persecutor, Rescuer, and Victim and placed these roles on an inverted triangle and referred to them as being the three aspects (or faces) of drama.  He had interests in acting and chose the term “drama triangle” rather than the term of “conflict triangle” as the Victim in his model is not intended to represent an actual victim, but rather someone feeling or acting like a victim.</a:t>
            </a:r>
          </a:p>
          <a:p>
            <a:endParaRPr lang="en-US" dirty="0"/>
          </a:p>
          <a:p>
            <a:r>
              <a:rPr lang="en-US" dirty="0"/>
              <a:t>So, let’s take a quick look at these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115</a:t>
            </a:fld>
            <a:endParaRPr lang="en-US"/>
          </a:p>
        </p:txBody>
      </p:sp>
    </p:spTree>
    <p:extLst>
      <p:ext uri="{BB962C8B-B14F-4D97-AF65-F5344CB8AC3E}">
        <p14:creationId xmlns:p14="http://schemas.microsoft.com/office/powerpoint/2010/main" val="37773154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authoritative, rigid, and superior.</a:t>
            </a:r>
          </a:p>
          <a:p>
            <a:endParaRPr lang="en-US" dirty="0"/>
          </a:p>
          <a:p>
            <a:r>
              <a:rPr lang="en-US" dirty="0"/>
              <a:t>The Rescuer’s line is “Let me help you.”  A classic enabler, the Rescuer feels guilty if they do not go to the rescue.  Yet their rescuing has negative effects as it keeps the Victim dependent and gives the Victim permission to fail.</a:t>
            </a:r>
          </a:p>
          <a:p>
            <a:endParaRPr lang="en-US" dirty="0"/>
          </a:p>
          <a:p>
            <a:r>
              <a:rPr lang="en-US" dirty="0"/>
              <a:t>The Victim’s stance is “Poor is me!”  The Victim feels victimized, oppressed, helpless, hopeless, powerless, ashamed, and seems unable to make decisions, solve problems, take pleasure in life, or achieve insight.  The Victim, if not being persecuted, will seek out a Persecutor and also a Rescuer who will save the day but also perpetuate the Victim’s negative feelings.</a:t>
            </a:r>
          </a:p>
        </p:txBody>
      </p:sp>
      <p:sp>
        <p:nvSpPr>
          <p:cNvPr id="4" name="Slide Number Placeholder 3"/>
          <p:cNvSpPr>
            <a:spLocks noGrp="1"/>
          </p:cNvSpPr>
          <p:nvPr>
            <p:ph type="sldNum" sz="quarter" idx="5"/>
          </p:nvPr>
        </p:nvSpPr>
        <p:spPr/>
        <p:txBody>
          <a:bodyPr/>
          <a:lstStyle/>
          <a:p>
            <a:fld id="{EAF8C554-03C4-49CD-BD28-2CD99286DF87}" type="slidenum">
              <a:rPr lang="en-US" smtClean="0"/>
              <a:t>116</a:t>
            </a:fld>
            <a:endParaRPr lang="en-US"/>
          </a:p>
        </p:txBody>
      </p:sp>
    </p:spTree>
    <p:extLst>
      <p:ext uri="{BB962C8B-B14F-4D97-AF65-F5344CB8AC3E}">
        <p14:creationId xmlns:p14="http://schemas.microsoft.com/office/powerpoint/2010/main" val="28796750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into the conflict.  These enlisted players take on roles of their own that are not static, and therefore various scenarios can occur.  For example, the victim might turn on the rescuer, the rescuer then switches to persecuting – or as often happens, a rescuer is encouraged to enter the situation.</a:t>
            </a:r>
          </a:p>
        </p:txBody>
      </p:sp>
      <p:sp>
        <p:nvSpPr>
          <p:cNvPr id="4" name="Slide Number Placeholder 3"/>
          <p:cNvSpPr>
            <a:spLocks noGrp="1"/>
          </p:cNvSpPr>
          <p:nvPr>
            <p:ph type="sldNum" sz="quarter" idx="5"/>
          </p:nvPr>
        </p:nvSpPr>
        <p:spPr/>
        <p:txBody>
          <a:bodyPr/>
          <a:lstStyle/>
          <a:p>
            <a:fld id="{EAF8C554-03C4-49CD-BD28-2CD99286DF87}" type="slidenum">
              <a:rPr lang="en-US" smtClean="0"/>
              <a:t>117</a:t>
            </a:fld>
            <a:endParaRPr lang="en-US"/>
          </a:p>
        </p:txBody>
      </p:sp>
    </p:spTree>
    <p:extLst>
      <p:ext uri="{BB962C8B-B14F-4D97-AF65-F5344CB8AC3E}">
        <p14:creationId xmlns:p14="http://schemas.microsoft.com/office/powerpoint/2010/main" val="4985903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upon a time there was a dear little girl who was loved by everyone who looked at her, but most of all by her grandmother, and there was nothing that she would not have given to the child.  Once she gave her a little cap of red velvet, which suited her so well that she would never wear anything else.  So she was always called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day her mother said to her, “Come, Little Red Riding Hood, here is a piece of cake and a bottle of wine.  Take them to your grandmother, she is ill and weak, and they will do her good.  Set out before it gets hot, and when you are going, walk nicely and quietly and do not run off the path, or you will fall and break the bottle, and then your grandmother will get nothing.  And when you go into her room, don’t forget to say, good-morning, and don’t pee into every corner before you do it.”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will take great care, said Little Red Riding Hood to her mother, and gave her hand on it.</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119</a:t>
            </a:fld>
            <a:endParaRPr lang="en-US"/>
          </a:p>
        </p:txBody>
      </p:sp>
    </p:spTree>
    <p:extLst>
      <p:ext uri="{BB962C8B-B14F-4D97-AF65-F5344CB8AC3E}">
        <p14:creationId xmlns:p14="http://schemas.microsoft.com/office/powerpoint/2010/main" val="30713619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half a league from the village</a:t>
            </a:r>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120</a:t>
            </a:fld>
            <a:endParaRPr lang="en-US"/>
          </a:p>
        </p:txBody>
      </p:sp>
    </p:spTree>
    <p:extLst>
      <p:ext uri="{BB962C8B-B14F-4D97-AF65-F5344CB8AC3E}">
        <p14:creationId xmlns:p14="http://schemas.microsoft.com/office/powerpoint/2010/main" val="16632834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half a league from the village, and just as Little Red Riding Hood entered the wood, a wolf met her.  Little Red Riding Hood did not know what a wicked creature he was, and was not at all afraid of him.</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“Good-day, Little Red Riding Hood”, said he.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“Wither away so early,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have you got in your apron?”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baking-day, so poor sick grandmother is to have something good, to make her stronger.”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good quarter of a league farther on in the wood.  Her house stands under the three large oak-trees, the nut-trees are just below.  You surely must know it,” replied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create.  What a nice plump mouthful, she will be better to eat than the old woman.  I must act craftily, so as to catch both.”  So he walked for a short time by the side of Little Red Riding Hood, and then he said, “see Little Red Riding Hood, how pretty the flowers are about here.  Why do you not look round.  I believe, too, that you do not hear how sweetly the little birds are singing.  You walk gravely along as if you were going to school, while everything else out here in the wood is merry.”</a:t>
            </a:r>
          </a:p>
        </p:txBody>
      </p:sp>
      <p:sp>
        <p:nvSpPr>
          <p:cNvPr id="4" name="Slide Number Placeholder 3"/>
          <p:cNvSpPr>
            <a:spLocks noGrp="1"/>
          </p:cNvSpPr>
          <p:nvPr>
            <p:ph type="sldNum" sz="quarter" idx="5"/>
          </p:nvPr>
        </p:nvSpPr>
        <p:spPr/>
        <p:txBody>
          <a:bodyPr/>
          <a:lstStyle/>
          <a:p>
            <a:fld id="{EAF8C554-03C4-49CD-BD28-2CD99286DF87}" type="slidenum">
              <a:rPr lang="en-US" smtClean="0"/>
              <a:t>121</a:t>
            </a:fld>
            <a:endParaRPr lang="en-US"/>
          </a:p>
        </p:txBody>
      </p:sp>
    </p:spTree>
    <p:extLst>
      <p:ext uri="{BB962C8B-B14F-4D97-AF65-F5344CB8AC3E}">
        <p14:creationId xmlns:p14="http://schemas.microsoft.com/office/powerpoint/2010/main" val="20995495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raised her eyes, and when she saw the sunbeams dancing here and there through the trees, and pretty flowers growing everywhere, she thought, suppose I take grandmother a fresh nosegay.  That would please her too.  It is so early in the day that I shall still get there in good time.  And so she ran from the path into the wood to look for flowers.  And whenever she had picked one, she fancied that she saw prettier one farther on, and rand after it, and so got deeper and deeper into the wood.</a:t>
            </a:r>
          </a:p>
        </p:txBody>
      </p:sp>
      <p:sp>
        <p:nvSpPr>
          <p:cNvPr id="4" name="Slide Number Placeholder 3"/>
          <p:cNvSpPr>
            <a:spLocks noGrp="1"/>
          </p:cNvSpPr>
          <p:nvPr>
            <p:ph type="sldNum" sz="quarter" idx="5"/>
          </p:nvPr>
        </p:nvSpPr>
        <p:spPr/>
        <p:txBody>
          <a:bodyPr/>
          <a:lstStyle/>
          <a:p>
            <a:fld id="{EAF8C554-03C4-49CD-BD28-2CD99286DF87}" type="slidenum">
              <a:rPr lang="en-US" smtClean="0"/>
              <a:t>122</a:t>
            </a:fld>
            <a:endParaRPr lang="en-US"/>
          </a:p>
        </p:txBody>
      </p:sp>
    </p:spTree>
    <p:extLst>
      <p:ext uri="{BB962C8B-B14F-4D97-AF65-F5344CB8AC3E}">
        <p14:creationId xmlns:p14="http://schemas.microsoft.com/office/powerpoint/2010/main" val="166706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p:txBody>
      </p:sp>
      <p:sp>
        <p:nvSpPr>
          <p:cNvPr id="4" name="Slide Number Placeholder 3"/>
          <p:cNvSpPr>
            <a:spLocks noGrp="1"/>
          </p:cNvSpPr>
          <p:nvPr>
            <p:ph type="sldNum" sz="quarter" idx="5"/>
          </p:nvPr>
        </p:nvSpPr>
        <p:spPr/>
        <p:txBody>
          <a:bodyPr/>
          <a:lstStyle/>
          <a:p>
            <a:fld id="{EAF8C554-03C4-49CD-BD28-2CD99286DF87}" type="slidenum">
              <a:rPr lang="en-US" smtClean="0"/>
              <a:t>12</a:t>
            </a:fld>
            <a:endParaRPr lang="en-US"/>
          </a:p>
        </p:txBody>
      </p:sp>
    </p:spTree>
    <p:extLst>
      <p:ext uri="{BB962C8B-B14F-4D97-AF65-F5344CB8AC3E}">
        <p14:creationId xmlns:p14="http://schemas.microsoft.com/office/powerpoint/2010/main" val="10935140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Meanwhile the wolf ran straight to the grandmother’s house and knocked at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“Who is there?”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replied the wolf. “She is bringing cake and wine. Open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“Lift the latch,” called out the grandmother, “I am too weak, and cannot get up.”</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lifted the latch, the door sprang open, and without saying a word he went straight to the grandmother’s bed, and devoured her.  Then he put on her clothes, dressed himself in her cap, laid himself in the bed and drew the curtains.</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123</a:t>
            </a:fld>
            <a:endParaRPr lang="en-US"/>
          </a:p>
        </p:txBody>
      </p:sp>
    </p:spTree>
    <p:extLst>
      <p:ext uri="{BB962C8B-B14F-4D97-AF65-F5344CB8AC3E}">
        <p14:creationId xmlns:p14="http://schemas.microsoft.com/office/powerpoint/2010/main" val="4455286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however, had been running about picking flowers, and when she had gathered so many that she could carry no more, she remembered her grandmother, and set out on her way to her.</a:t>
            </a:r>
          </a:p>
        </p:txBody>
      </p:sp>
      <p:sp>
        <p:nvSpPr>
          <p:cNvPr id="4" name="Slide Number Placeholder 3"/>
          <p:cNvSpPr>
            <a:spLocks noGrp="1"/>
          </p:cNvSpPr>
          <p:nvPr>
            <p:ph type="sldNum" sz="quarter" idx="5"/>
          </p:nvPr>
        </p:nvSpPr>
        <p:spPr/>
        <p:txBody>
          <a:bodyPr/>
          <a:lstStyle/>
          <a:p>
            <a:fld id="{EAF8C554-03C4-49CD-BD28-2CD99286DF87}" type="slidenum">
              <a:rPr lang="en-US" smtClean="0"/>
              <a:t>124</a:t>
            </a:fld>
            <a:endParaRPr lang="en-US"/>
          </a:p>
        </p:txBody>
      </p:sp>
    </p:spTree>
    <p:extLst>
      <p:ext uri="{BB962C8B-B14F-4D97-AF65-F5344CB8AC3E}">
        <p14:creationId xmlns:p14="http://schemas.microsoft.com/office/powerpoint/2010/main" val="3590994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was surprised to find the cottage-door standing open, and when she went into the room, she had such a strange feeling that she said to herself, oh dear, how uneasy I feel today, and at other times I like being with grandmother so much.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called out, “Good morning,” but received no answer.  So she went to the bed and drew back the curtains.</a:t>
            </a:r>
          </a:p>
        </p:txBody>
      </p:sp>
      <p:sp>
        <p:nvSpPr>
          <p:cNvPr id="4" name="Slide Number Placeholder 3"/>
          <p:cNvSpPr>
            <a:spLocks noGrp="1"/>
          </p:cNvSpPr>
          <p:nvPr>
            <p:ph type="sldNum" sz="quarter" idx="5"/>
          </p:nvPr>
        </p:nvSpPr>
        <p:spPr/>
        <p:txBody>
          <a:bodyPr/>
          <a:lstStyle/>
          <a:p>
            <a:fld id="{EAF8C554-03C4-49CD-BD28-2CD99286DF87}" type="slidenum">
              <a:rPr lang="en-US" smtClean="0"/>
              <a:t>125</a:t>
            </a:fld>
            <a:endParaRPr lang="en-US"/>
          </a:p>
        </p:txBody>
      </p:sp>
    </p:spTree>
    <p:extLst>
      <p:ext uri="{BB962C8B-B14F-4D97-AF65-F5344CB8AC3E}">
        <p14:creationId xmlns:p14="http://schemas.microsoft.com/office/powerpoint/2010/main" val="798298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lay her grandmother with her cap pulled far over her face, and looking very strange.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grandmother,“ she said, “what big ears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hear you with, my child,” was the reply.</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big eyes you have,” she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see you with, my dear.”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large hands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hug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but, grandmother, what a terrible big mouth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eat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scarcely had the wolf said this, than with one bound he was out of bed and swallowed up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the wolf had appeased his appetite, he lay down again in the bed, fell asleep and began to snore very loud.</a:t>
            </a:r>
          </a:p>
        </p:txBody>
      </p:sp>
      <p:sp>
        <p:nvSpPr>
          <p:cNvPr id="4" name="Slide Number Placeholder 3"/>
          <p:cNvSpPr>
            <a:spLocks noGrp="1"/>
          </p:cNvSpPr>
          <p:nvPr>
            <p:ph type="sldNum" sz="quarter" idx="5"/>
          </p:nvPr>
        </p:nvSpPr>
        <p:spPr/>
        <p:txBody>
          <a:bodyPr/>
          <a:lstStyle/>
          <a:p>
            <a:fld id="{EAF8C554-03C4-49CD-BD28-2CD99286DF87}" type="slidenum">
              <a:rPr lang="en-US" smtClean="0"/>
              <a:t>126</a:t>
            </a:fld>
            <a:endParaRPr lang="en-US"/>
          </a:p>
        </p:txBody>
      </p:sp>
    </p:spTree>
    <p:extLst>
      <p:ext uri="{BB962C8B-B14F-4D97-AF65-F5344CB8AC3E}">
        <p14:creationId xmlns:p14="http://schemas.microsoft.com/office/powerpoint/2010/main" val="15991310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huntsman was just passing the house, and thought to himself, how the old woman is snoring.,  I must just see if she wants anything.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he went into the room, and when he came to the bed, he saw that the wolf was lying in it. “Do I find you here, you old sinner,” said he.  “I have long sought you.”</a:t>
            </a:r>
          </a:p>
        </p:txBody>
      </p:sp>
      <p:sp>
        <p:nvSpPr>
          <p:cNvPr id="4" name="Slide Number Placeholder 3"/>
          <p:cNvSpPr>
            <a:spLocks noGrp="1"/>
          </p:cNvSpPr>
          <p:nvPr>
            <p:ph type="sldNum" sz="quarter" idx="5"/>
          </p:nvPr>
        </p:nvSpPr>
        <p:spPr/>
        <p:txBody>
          <a:bodyPr/>
          <a:lstStyle/>
          <a:p>
            <a:fld id="{EAF8C554-03C4-49CD-BD28-2CD99286DF87}" type="slidenum">
              <a:rPr lang="en-US" smtClean="0"/>
              <a:t>127</a:t>
            </a:fld>
            <a:endParaRPr lang="en-US"/>
          </a:p>
        </p:txBody>
      </p:sp>
    </p:spTree>
    <p:extLst>
      <p:ext uri="{BB962C8B-B14F-4D97-AF65-F5344CB8AC3E}">
        <p14:creationId xmlns:p14="http://schemas.microsoft.com/office/powerpoint/2010/main" val="2625344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just as he was going to fire at him, it occurred to him that the wolf might have devoured the grandmother, and that she might still be saved, so he did not fire, but took a pair of scissors, and began to cut open the stomach of the sleeping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he had made two snips, he saw the Little Red Riding Hood shining, and then he made two snips more, and the little girl sprang out, crying, “Ah, how frightened I have been.  How dark it was inside the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after that the aged grandmother came out alive also, but scarcely able to breath.  Little Red Riding Hood, however, quickly fetched great stones with which they filled the wolf’s belly, and when he awoke, he wanted to run away, but the stones were so heavy that he collapsed at once, and fell dead.</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128</a:t>
            </a:fld>
            <a:endParaRPr lang="en-US"/>
          </a:p>
        </p:txBody>
      </p:sp>
    </p:spTree>
    <p:extLst>
      <p:ext uri="{BB962C8B-B14F-4D97-AF65-F5344CB8AC3E}">
        <p14:creationId xmlns:p14="http://schemas.microsoft.com/office/powerpoint/2010/main" val="9408852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all three were delighted.  The huntsman drew off the wolf’s skin and went home with it.  The grandmother ate the cake and drank the wine which Little Red Riding Hood had brought, and revived, but Little Red Riding Hood thought to herself, as long as I live, I will never by myself leave the path, to run into the wood, when my mother has forbidden me to do so.</a:t>
            </a:r>
          </a:p>
        </p:txBody>
      </p:sp>
      <p:sp>
        <p:nvSpPr>
          <p:cNvPr id="4" name="Slide Number Placeholder 3"/>
          <p:cNvSpPr>
            <a:spLocks noGrp="1"/>
          </p:cNvSpPr>
          <p:nvPr>
            <p:ph type="sldNum" sz="quarter" idx="5"/>
          </p:nvPr>
        </p:nvSpPr>
        <p:spPr/>
        <p:txBody>
          <a:bodyPr/>
          <a:lstStyle/>
          <a:p>
            <a:fld id="{EAF8C554-03C4-49CD-BD28-2CD99286DF87}" type="slidenum">
              <a:rPr lang="en-US" smtClean="0"/>
              <a:t>129</a:t>
            </a:fld>
            <a:endParaRPr lang="en-US"/>
          </a:p>
        </p:txBody>
      </p:sp>
    </p:spTree>
    <p:extLst>
      <p:ext uri="{BB962C8B-B14F-4D97-AF65-F5344CB8AC3E}">
        <p14:creationId xmlns:p14="http://schemas.microsoft.com/office/powerpoint/2010/main" val="33838129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story, Little Red Riding Hood starts as a Rescuer by taking food and company to grandmother and providing friendship and directions to the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 suspense switch she becomes Victim to the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the end of the story, Little Red Riding Hood winds up as a Persecutor by sewing stones in the wolf’s belly with the woodsman.</a:t>
            </a:r>
          </a:p>
        </p:txBody>
      </p:sp>
      <p:sp>
        <p:nvSpPr>
          <p:cNvPr id="4" name="Slide Number Placeholder 3"/>
          <p:cNvSpPr>
            <a:spLocks noGrp="1"/>
          </p:cNvSpPr>
          <p:nvPr>
            <p:ph type="sldNum" sz="quarter" idx="5"/>
          </p:nvPr>
        </p:nvSpPr>
        <p:spPr/>
        <p:txBody>
          <a:bodyPr/>
          <a:lstStyle/>
          <a:p>
            <a:fld id="{EAF8C554-03C4-49CD-BD28-2CD99286DF87}" type="slidenum">
              <a:rPr lang="en-US" smtClean="0"/>
              <a:t>130</a:t>
            </a:fld>
            <a:endParaRPr lang="en-US"/>
          </a:p>
        </p:txBody>
      </p:sp>
    </p:spTree>
    <p:extLst>
      <p:ext uri="{BB962C8B-B14F-4D97-AF65-F5344CB8AC3E}">
        <p14:creationId xmlns:p14="http://schemas.microsoft.com/office/powerpoint/2010/main" val="14205399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Playing two roles</a:t>
            </a:r>
          </a:p>
        </p:txBody>
      </p:sp>
      <p:sp>
        <p:nvSpPr>
          <p:cNvPr id="4" name="Slide Number Placeholder 3"/>
          <p:cNvSpPr>
            <a:spLocks noGrp="1"/>
          </p:cNvSpPr>
          <p:nvPr>
            <p:ph type="sldNum" sz="quarter" idx="5"/>
          </p:nvPr>
        </p:nvSpPr>
        <p:spPr/>
        <p:txBody>
          <a:bodyPr/>
          <a:lstStyle/>
          <a:p>
            <a:fld id="{EAF8C554-03C4-49CD-BD28-2CD99286DF87}" type="slidenum">
              <a:rPr lang="en-US" smtClean="0"/>
              <a:t>133</a:t>
            </a:fld>
            <a:endParaRPr lang="en-US"/>
          </a:p>
        </p:txBody>
      </p:sp>
    </p:spTree>
    <p:extLst>
      <p:ext uri="{BB962C8B-B14F-4D97-AF65-F5344CB8AC3E}">
        <p14:creationId xmlns:p14="http://schemas.microsoft.com/office/powerpoint/2010/main" val="41450078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story, the Pied Piper begins as the Rescuer of the city and the Persecutor of the rates.  He then becomes Victim to the Persecutor mayor’s double-cross (fee withheld), and in revenge, switches to the Persecutor of the city’s children.</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mayor switches from Victim (of rats), to Rescuer (hiring the Pied Piper), to Persecutor (double-cross), to Victim (his children dead).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children switch from Persecuted Victims (rates) to Rescued Victims, to Victims Persecuted by their Rescuer (increased contrast).</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135</a:t>
            </a:fld>
            <a:endParaRPr lang="en-US"/>
          </a:p>
        </p:txBody>
      </p:sp>
    </p:spTree>
    <p:extLst>
      <p:ext uri="{BB962C8B-B14F-4D97-AF65-F5344CB8AC3E}">
        <p14:creationId xmlns:p14="http://schemas.microsoft.com/office/powerpoint/2010/main" val="59251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p:txBody>
      </p:sp>
      <p:sp>
        <p:nvSpPr>
          <p:cNvPr id="4" name="Slide Number Placeholder 3"/>
          <p:cNvSpPr>
            <a:spLocks noGrp="1"/>
          </p:cNvSpPr>
          <p:nvPr>
            <p:ph type="sldNum" sz="quarter" idx="5"/>
          </p:nvPr>
        </p:nvSpPr>
        <p:spPr/>
        <p:txBody>
          <a:bodyPr/>
          <a:lstStyle/>
          <a:p>
            <a:fld id="{EAF8C554-03C4-49CD-BD28-2CD99286DF87}" type="slidenum">
              <a:rPr lang="en-US" smtClean="0"/>
              <a:t>13</a:t>
            </a:fld>
            <a:endParaRPr lang="en-US"/>
          </a:p>
        </p:txBody>
      </p:sp>
    </p:spTree>
    <p:extLst>
      <p:ext uri="{BB962C8B-B14F-4D97-AF65-F5344CB8AC3E}">
        <p14:creationId xmlns:p14="http://schemas.microsoft.com/office/powerpoint/2010/main" val="15966519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136</a:t>
            </a:fld>
            <a:endParaRPr lang="en-US"/>
          </a:p>
        </p:txBody>
      </p:sp>
    </p:spTree>
    <p:extLst>
      <p:ext uri="{BB962C8B-B14F-4D97-AF65-F5344CB8AC3E}">
        <p14:creationId xmlns:p14="http://schemas.microsoft.com/office/powerpoint/2010/main" val="28762731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Cinderella, the heroine switched from Victim double Persecuted (mother then stepsisters), to Victim tripled Rescued (Fairy godmother than mice then prince), to Victim Persecuted again (after midnight) then Victim Rescued again.</a:t>
            </a:r>
          </a:p>
        </p:txBody>
      </p:sp>
      <p:sp>
        <p:nvSpPr>
          <p:cNvPr id="4" name="Slide Number Placeholder 3"/>
          <p:cNvSpPr>
            <a:spLocks noGrp="1"/>
          </p:cNvSpPr>
          <p:nvPr>
            <p:ph type="sldNum" sz="quarter" idx="5"/>
          </p:nvPr>
        </p:nvSpPr>
        <p:spPr/>
        <p:txBody>
          <a:bodyPr/>
          <a:lstStyle/>
          <a:p>
            <a:fld id="{EAF8C554-03C4-49CD-BD28-2CD99286DF87}" type="slidenum">
              <a:rPr lang="en-US" smtClean="0"/>
              <a:t>137</a:t>
            </a:fld>
            <a:endParaRPr lang="en-US"/>
          </a:p>
        </p:txBody>
      </p:sp>
    </p:spTree>
    <p:extLst>
      <p:ext uri="{BB962C8B-B14F-4D97-AF65-F5344CB8AC3E}">
        <p14:creationId xmlns:p14="http://schemas.microsoft.com/office/powerpoint/2010/main" val="29939108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138</a:t>
            </a:fld>
            <a:endParaRPr lang="en-US"/>
          </a:p>
        </p:txBody>
      </p:sp>
    </p:spTree>
    <p:extLst>
      <p:ext uri="{BB962C8B-B14F-4D97-AF65-F5344CB8AC3E}">
        <p14:creationId xmlns:p14="http://schemas.microsoft.com/office/powerpoint/2010/main" val="14551676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project manager, Bob, is working with a software development team on a new project.  The team is under pressure to meet tight deadlines, and Bob is feeling stressed and overwhelmed.  He notices that one team member, Alice, is not pulling her weight and is falling behind on her tasks.</a:t>
            </a:r>
          </a:p>
        </p:txBody>
      </p:sp>
      <p:sp>
        <p:nvSpPr>
          <p:cNvPr id="4" name="Slide Number Placeholder 3"/>
          <p:cNvSpPr>
            <a:spLocks noGrp="1"/>
          </p:cNvSpPr>
          <p:nvPr>
            <p:ph type="sldNum" sz="quarter" idx="5"/>
          </p:nvPr>
        </p:nvSpPr>
        <p:spPr/>
        <p:txBody>
          <a:bodyPr/>
          <a:lstStyle/>
          <a:p>
            <a:fld id="{EAF8C554-03C4-49CD-BD28-2CD99286DF87}" type="slidenum">
              <a:rPr lang="en-US" smtClean="0"/>
              <a:t>139</a:t>
            </a:fld>
            <a:endParaRPr lang="en-US"/>
          </a:p>
        </p:txBody>
      </p:sp>
    </p:spTree>
    <p:extLst>
      <p:ext uri="{BB962C8B-B14F-4D97-AF65-F5344CB8AC3E}">
        <p14:creationId xmlns:p14="http://schemas.microsoft.com/office/powerpoint/2010/main" val="29702523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playing the role of the “Persecutor,” begins to criticize Alice and assign blame for the delays in the project.  Alice, playing the role of the “Victim,” feels attacked and becomes defensive, feeling that her contributions are not valued.</a:t>
            </a:r>
          </a:p>
        </p:txBody>
      </p:sp>
      <p:sp>
        <p:nvSpPr>
          <p:cNvPr id="4" name="Slide Number Placeholder 3"/>
          <p:cNvSpPr>
            <a:spLocks noGrp="1"/>
          </p:cNvSpPr>
          <p:nvPr>
            <p:ph type="sldNum" sz="quarter" idx="5"/>
          </p:nvPr>
        </p:nvSpPr>
        <p:spPr/>
        <p:txBody>
          <a:bodyPr/>
          <a:lstStyle/>
          <a:p>
            <a:fld id="{EAF8C554-03C4-49CD-BD28-2CD99286DF87}" type="slidenum">
              <a:rPr lang="en-US" smtClean="0"/>
              <a:t>140</a:t>
            </a:fld>
            <a:endParaRPr lang="en-US"/>
          </a:p>
        </p:txBody>
      </p:sp>
    </p:spTree>
    <p:extLst>
      <p:ext uri="{BB962C8B-B14F-4D97-AF65-F5344CB8AC3E}">
        <p14:creationId xmlns:p14="http://schemas.microsoft.com/office/powerpoint/2010/main" val="209702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Bob, playing the role of the “Persecutor,” begins to criticize Alice and assign blame for the delays in the project.  Alice, playing the role of the “Victim,” feels attacked and becomes defensive, feeling that her contributions are not valued.</a:t>
            </a:r>
          </a:p>
          <a:p>
            <a:endParaRPr lang="en-US" dirty="0"/>
          </a:p>
          <a:p>
            <a:r>
              <a:rPr lang="en-US" dirty="0"/>
              <a:t>In response, Alice begins to play the role of the “Rescuer,” taking on extra work and trying to make up for the her perceived shortcomings.  This only adds to her stress and puts even more pressure on the already strained project.</a:t>
            </a:r>
          </a:p>
          <a:p>
            <a:endParaRPr lang="en-US" dirty="0"/>
          </a:p>
          <a:p>
            <a:r>
              <a:rPr lang="en-US" dirty="0"/>
              <a:t>The situation spirals out of control, with Bob and Alice each playing their assigned roles and perpetuating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141</a:t>
            </a:fld>
            <a:endParaRPr lang="en-US"/>
          </a:p>
        </p:txBody>
      </p:sp>
    </p:spTree>
    <p:extLst>
      <p:ext uri="{BB962C8B-B14F-4D97-AF65-F5344CB8AC3E}">
        <p14:creationId xmlns:p14="http://schemas.microsoft.com/office/powerpoint/2010/main" val="32526630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 of the team becomes caught in the middle, unsure of how to resolve the tension and move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resolve this situation, it is important to step out of the </a:t>
            </a:r>
            <a:r>
              <a:rPr lang="en-US" dirty="0" err="1"/>
              <a:t>Karpman</a:t>
            </a:r>
            <a:r>
              <a:rPr lang="en-US" dirty="0"/>
              <a:t> Drama Triangle and find a more collaborative and solution-focused approach.  This might involve brining in a mediator, having an open and honest conversation between Bob and Alice, and establishing clear communication and teamwork protocols to prevent similar conflicts in the future.  By breaking the pattern of the drama triangle, the team can work together more effectively and avoid similar conflicts in the future.</a:t>
            </a:r>
          </a:p>
        </p:txBody>
      </p:sp>
      <p:sp>
        <p:nvSpPr>
          <p:cNvPr id="4" name="Slide Number Placeholder 3"/>
          <p:cNvSpPr>
            <a:spLocks noGrp="1"/>
          </p:cNvSpPr>
          <p:nvPr>
            <p:ph type="sldNum" sz="quarter" idx="5"/>
          </p:nvPr>
        </p:nvSpPr>
        <p:spPr/>
        <p:txBody>
          <a:bodyPr/>
          <a:lstStyle/>
          <a:p>
            <a:fld id="{EAF8C554-03C4-49CD-BD28-2CD99286DF87}" type="slidenum">
              <a:rPr lang="en-US" smtClean="0"/>
              <a:t>142</a:t>
            </a:fld>
            <a:endParaRPr lang="en-US"/>
          </a:p>
        </p:txBody>
      </p:sp>
    </p:spTree>
    <p:extLst>
      <p:ext uri="{BB962C8B-B14F-4D97-AF65-F5344CB8AC3E}">
        <p14:creationId xmlns:p14="http://schemas.microsoft.com/office/powerpoint/2010/main" val="32234156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is, talked about the 5 primary approaches to conflict resolution, and about the group within a conflict; let’s cover some tips that will make you a superstar when it comes to resolving conflict.</a:t>
            </a:r>
          </a:p>
          <a:p>
            <a:endParaRPr lang="en-US" dirty="0"/>
          </a:p>
          <a:p>
            <a:r>
              <a:rPr lang="en-US" dirty="0"/>
              <a:t>10 Tips to Make You a Conflict Resolution Superstar</a:t>
            </a:r>
          </a:p>
        </p:txBody>
      </p:sp>
      <p:sp>
        <p:nvSpPr>
          <p:cNvPr id="4" name="Slide Number Placeholder 3"/>
          <p:cNvSpPr>
            <a:spLocks noGrp="1"/>
          </p:cNvSpPr>
          <p:nvPr>
            <p:ph type="sldNum" sz="quarter" idx="5"/>
          </p:nvPr>
        </p:nvSpPr>
        <p:spPr/>
        <p:txBody>
          <a:bodyPr/>
          <a:lstStyle/>
          <a:p>
            <a:fld id="{EAF8C554-03C4-49CD-BD28-2CD99286DF87}" type="slidenum">
              <a:rPr lang="en-US" smtClean="0"/>
              <a:t>143</a:t>
            </a:fld>
            <a:endParaRPr lang="en-US"/>
          </a:p>
        </p:txBody>
      </p:sp>
    </p:spTree>
    <p:extLst>
      <p:ext uri="{BB962C8B-B14F-4D97-AF65-F5344CB8AC3E}">
        <p14:creationId xmlns:p14="http://schemas.microsoft.com/office/powerpoint/2010/main" val="7113836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tackle the issue after both parties have calmed down.  The absolute worst time to try to get all sides of a conflict to think rationally about something is right as everything is blowing up.  You want to address the issue early, before it turns into a bigger problem, but be sure to wait until things have cooled down.  It is difficult to have a productive decision if those involved are angry or upset.  Wait until everyone is clear-headed.  Maybe that means taking a 10-minute break, breaking for lunch, or scheduling a separate meeting.  But whatever it is, give everyone to change to cool off.</a:t>
            </a:r>
          </a:p>
        </p:txBody>
      </p:sp>
      <p:sp>
        <p:nvSpPr>
          <p:cNvPr id="4" name="Slide Number Placeholder 3"/>
          <p:cNvSpPr>
            <a:spLocks noGrp="1"/>
          </p:cNvSpPr>
          <p:nvPr>
            <p:ph type="sldNum" sz="quarter" idx="5"/>
          </p:nvPr>
        </p:nvSpPr>
        <p:spPr/>
        <p:txBody>
          <a:bodyPr/>
          <a:lstStyle/>
          <a:p>
            <a:fld id="{EAF8C554-03C4-49CD-BD28-2CD99286DF87}" type="slidenum">
              <a:rPr lang="en-US" smtClean="0"/>
              <a:t>144</a:t>
            </a:fld>
            <a:endParaRPr lang="en-US"/>
          </a:p>
        </p:txBody>
      </p:sp>
    </p:spTree>
    <p:extLst>
      <p:ext uri="{BB962C8B-B14F-4D97-AF65-F5344CB8AC3E}">
        <p14:creationId xmlns:p14="http://schemas.microsoft.com/office/powerpoint/2010/main" val="21916456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very reactions you are trying to avoid.  Keep an open mind throughout and try not to assume that the other parties will be unreceptive to your concerns.  Try talking directly with the person you are having the conflict with.  Meet in a neutral place, remain calm, and treat the other person with respect.</a:t>
            </a:r>
          </a:p>
          <a:p>
            <a:endParaRPr lang="en-US" dirty="0"/>
          </a:p>
          <a:p>
            <a:r>
              <a:rPr lang="en-US" dirty="0"/>
              <a:t>If you a manager or leader dealing with conflict among your team, this even more important.  If the team sees you do not have a positive feeling that the conflict resolution solution will be beneficial to the team as a whole, then their hearts will not be in it.</a:t>
            </a:r>
          </a:p>
        </p:txBody>
      </p:sp>
      <p:sp>
        <p:nvSpPr>
          <p:cNvPr id="4" name="Slide Number Placeholder 3"/>
          <p:cNvSpPr>
            <a:spLocks noGrp="1"/>
          </p:cNvSpPr>
          <p:nvPr>
            <p:ph type="sldNum" sz="quarter" idx="5"/>
          </p:nvPr>
        </p:nvSpPr>
        <p:spPr/>
        <p:txBody>
          <a:bodyPr/>
          <a:lstStyle/>
          <a:p>
            <a:fld id="{EAF8C554-03C4-49CD-BD28-2CD99286DF87}" type="slidenum">
              <a:rPr lang="en-US" smtClean="0"/>
              <a:t>145</a:t>
            </a:fld>
            <a:endParaRPr lang="en-US"/>
          </a:p>
        </p:txBody>
      </p:sp>
    </p:spTree>
    <p:extLst>
      <p:ext uri="{BB962C8B-B14F-4D97-AF65-F5344CB8AC3E}">
        <p14:creationId xmlns:p14="http://schemas.microsoft.com/office/powerpoint/2010/main" val="880698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where this is no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significant loss of organizational productivity ending up costing companies $359 billion a year in lost productivity.  Think about that for a second.  Every year, companies lost $359 billion in productivity because employees have a hard time getting along.  That represents 2% of the United States’ gross domestic product and would rank 31</a:t>
            </a:r>
            <a:r>
              <a:rPr lang="en-US" baseline="30000" dirty="0"/>
              <a:t>st</a:t>
            </a:r>
            <a:r>
              <a:rPr lang="en-US" dirty="0"/>
              <a: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SO I think that shows good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in all of that is that 95% of those who receive training say it is the biggest driver for success.  This means that there are ways to improve the situation, we just need to get people trained.</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there are other associated costs with that conflict.  But conflict is also a necessary evil</a:t>
            </a:r>
          </a:p>
        </p:txBody>
      </p:sp>
      <p:sp>
        <p:nvSpPr>
          <p:cNvPr id="4" name="Slide Number Placeholder 3"/>
          <p:cNvSpPr>
            <a:spLocks noGrp="1"/>
          </p:cNvSpPr>
          <p:nvPr>
            <p:ph type="sldNum" sz="quarter" idx="5"/>
          </p:nvPr>
        </p:nvSpPr>
        <p:spPr/>
        <p:txBody>
          <a:bodyPr/>
          <a:lstStyle/>
          <a:p>
            <a:fld id="{EAF8C554-03C4-49CD-BD28-2CD99286DF87}" type="slidenum">
              <a:rPr lang="en-US" smtClean="0"/>
              <a:t>14</a:t>
            </a:fld>
            <a:endParaRPr lang="en-US"/>
          </a:p>
        </p:txBody>
      </p:sp>
    </p:spTree>
    <p:extLst>
      <p:ext uri="{BB962C8B-B14F-4D97-AF65-F5344CB8AC3E}">
        <p14:creationId xmlns:p14="http://schemas.microsoft.com/office/powerpoint/2010/main" val="17971513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active listening.  When you approach another party about something you do not agree about, do not just fire off concerns.  Hear them out.  Pay attention, ask questions, try to understand thee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146</a:t>
            </a:fld>
            <a:endParaRPr lang="en-US"/>
          </a:p>
        </p:txBody>
      </p:sp>
    </p:spTree>
    <p:extLst>
      <p:ext uri="{BB962C8B-B14F-4D97-AF65-F5344CB8AC3E}">
        <p14:creationId xmlns:p14="http://schemas.microsoft.com/office/powerpoint/2010/main" val="550609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your role in the conflict.  So where do you fit in to the conflict.  Did you start something you probably did not mean?  Or even if you meant it, maybe you should not have started it anyway.  Maybe you are the victim, you just wanted to get your work peer reviewed and that started a holy war of whether the team should be using spaces or tabs. Or just maybe you came in to be the rescuer – and that can be good or bad depending on the purpose of the recue.</a:t>
            </a:r>
          </a:p>
          <a:p>
            <a:endParaRPr lang="en-US" dirty="0"/>
          </a:p>
          <a:p>
            <a:r>
              <a:rPr lang="en-US" dirty="0"/>
              <a:t>Understanding where you fit in the conflict will take you further down the path of how to resolve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147</a:t>
            </a:fld>
            <a:endParaRPr lang="en-US"/>
          </a:p>
        </p:txBody>
      </p:sp>
    </p:spTree>
    <p:extLst>
      <p:ext uri="{BB962C8B-B14F-4D97-AF65-F5344CB8AC3E}">
        <p14:creationId xmlns:p14="http://schemas.microsoft.com/office/powerpoint/2010/main" val="17976673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 peer review example I just said.  Let’s assume you have two developers performing a peer review at one of their desks and an all-out battle ensures about whether to use tabs or spaces in their code.  And for the non-developers in the room, that really does happen; although not as often as it used to.  As a project manger you hear what’s going on and you can see that this is just going to get worse.  Well why not pull everyone into a collaboration room and discuss it.  You probably will advert a real conflict quickly, meaning that it will probably be worth a few moments than to have these two developers made for the rest of the day.</a:t>
            </a:r>
          </a:p>
        </p:txBody>
      </p:sp>
      <p:sp>
        <p:nvSpPr>
          <p:cNvPr id="4" name="Slide Number Placeholder 3"/>
          <p:cNvSpPr>
            <a:spLocks noGrp="1"/>
          </p:cNvSpPr>
          <p:nvPr>
            <p:ph type="sldNum" sz="quarter" idx="5"/>
          </p:nvPr>
        </p:nvSpPr>
        <p:spPr/>
        <p:txBody>
          <a:bodyPr/>
          <a:lstStyle/>
          <a:p>
            <a:fld id="{EAF8C554-03C4-49CD-BD28-2CD99286DF87}" type="slidenum">
              <a:rPr lang="en-US" smtClean="0"/>
              <a:t>148</a:t>
            </a:fld>
            <a:endParaRPr lang="en-US"/>
          </a:p>
        </p:txBody>
      </p:sp>
    </p:spTree>
    <p:extLst>
      <p:ext uri="{BB962C8B-B14F-4D97-AF65-F5344CB8AC3E}">
        <p14:creationId xmlns:p14="http://schemas.microsoft.com/office/powerpoint/2010/main" val="10784462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first to understand.  Try not to jump to conclusions.  Many conflicts originate as simple misunderstandings, misinterpretations, and missed opportunities to clarify another’s intentions.  You can mitigate or altogether avoid so many of your daily conflicts by simply seeking first to understand those with whom you interact with.  While simple, however, this mindset is not common or even encouraged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
        <p:nvSpPr>
          <p:cNvPr id="4" name="Slide Number Placeholder 3"/>
          <p:cNvSpPr>
            <a:spLocks noGrp="1"/>
          </p:cNvSpPr>
          <p:nvPr>
            <p:ph type="sldNum" sz="quarter" idx="5"/>
          </p:nvPr>
        </p:nvSpPr>
        <p:spPr/>
        <p:txBody>
          <a:bodyPr/>
          <a:lstStyle/>
          <a:p>
            <a:fld id="{EAF8C554-03C4-49CD-BD28-2CD99286DF87}" type="slidenum">
              <a:rPr lang="en-US" smtClean="0"/>
              <a:t>149</a:t>
            </a:fld>
            <a:endParaRPr lang="en-US"/>
          </a:p>
        </p:txBody>
      </p:sp>
    </p:spTree>
    <p:extLst>
      <p:ext uri="{BB962C8B-B14F-4D97-AF65-F5344CB8AC3E}">
        <p14:creationId xmlns:p14="http://schemas.microsoft.com/office/powerpoint/2010/main" val="37960495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serious as workplace harassment, the problem might require intervention from someone higher up.  When direct attempts and mediation are not 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just cause you more grief than you would ever want.</a:t>
            </a:r>
          </a:p>
        </p:txBody>
      </p:sp>
      <p:sp>
        <p:nvSpPr>
          <p:cNvPr id="4" name="Slide Number Placeholder 3"/>
          <p:cNvSpPr>
            <a:spLocks noGrp="1"/>
          </p:cNvSpPr>
          <p:nvPr>
            <p:ph type="sldNum" sz="quarter" idx="5"/>
          </p:nvPr>
        </p:nvSpPr>
        <p:spPr/>
        <p:txBody>
          <a:bodyPr/>
          <a:lstStyle/>
          <a:p>
            <a:fld id="{EAF8C554-03C4-49CD-BD28-2CD99286DF87}" type="slidenum">
              <a:rPr lang="en-US" smtClean="0"/>
              <a:t>150</a:t>
            </a:fld>
            <a:endParaRPr lang="en-US"/>
          </a:p>
        </p:txBody>
      </p:sp>
    </p:spTree>
    <p:extLst>
      <p:ext uri="{BB962C8B-B14F-4D97-AF65-F5344CB8AC3E}">
        <p14:creationId xmlns:p14="http://schemas.microsoft.com/office/powerpoint/2010/main" val="17666104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 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problem without the formalities (and potential subsequent consequences) of a formal mediation.</a:t>
            </a:r>
          </a:p>
          <a:p>
            <a:endParaRPr lang="en-US" dirty="0"/>
          </a:p>
          <a:p>
            <a:r>
              <a:rPr lang="en-US" dirty="0"/>
              <a:t>If an informal meeting does not put the issue to rest, you may need to contact a supervisor for help in resolving the conflict.  If you choose a formal mediation, be sure on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A third-party observer may be quick to point out failings in your argument that you just could not accept from a co-worker.  And that is the beauty of mediation – it helps being the conflict to an objective, level playing field that is fairer for everyone.</a:t>
            </a:r>
          </a:p>
        </p:txBody>
      </p:sp>
      <p:sp>
        <p:nvSpPr>
          <p:cNvPr id="4" name="Slide Number Placeholder 3"/>
          <p:cNvSpPr>
            <a:spLocks noGrp="1"/>
          </p:cNvSpPr>
          <p:nvPr>
            <p:ph type="sldNum" sz="quarter" idx="5"/>
          </p:nvPr>
        </p:nvSpPr>
        <p:spPr/>
        <p:txBody>
          <a:bodyPr/>
          <a:lstStyle/>
          <a:p>
            <a:fld id="{EAF8C554-03C4-49CD-BD28-2CD99286DF87}" type="slidenum">
              <a:rPr lang="en-US" smtClean="0"/>
              <a:t>151</a:t>
            </a:fld>
            <a:endParaRPr lang="en-US"/>
          </a:p>
        </p:txBody>
      </p:sp>
    </p:spTree>
    <p:extLst>
      <p:ext uri="{BB962C8B-B14F-4D97-AF65-F5344CB8AC3E}">
        <p14:creationId xmlns:p14="http://schemas.microsoft.com/office/powerpoint/2010/main" val="21554814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Conflict is inevitable – plan for the future.  In the aftermath of a conflict, take some time to consider how you manage your emotions.  How do you experience stress or anger?  What triggers set you off?  How do you tend to react in the face of conflict?  What coping skills do you use?  Are they healthy use?  Use this self-awareness to make a plan for handling conflict better the net time one arises.</a:t>
            </a:r>
          </a:p>
          <a:p>
            <a:endParaRPr lang="en-US" dirty="0"/>
          </a:p>
          <a:p>
            <a:r>
              <a:rPr lang="en-US" dirty="0"/>
              <a:t>Each conflict is an opportunity for growth.  Therefore, you should reflect and readjust after one occurs.  Conflicts provide the opportunities to better appreciate another perspective, clarify your own interests, strengthen bonds, and discover new ways forward.  Internalizing these experiences and growing from them allows you to face tomorrow’s difficulties with grater ease and effectiveness.</a:t>
            </a:r>
          </a:p>
        </p:txBody>
      </p:sp>
      <p:sp>
        <p:nvSpPr>
          <p:cNvPr id="4" name="Slide Number Placeholder 3"/>
          <p:cNvSpPr>
            <a:spLocks noGrp="1"/>
          </p:cNvSpPr>
          <p:nvPr>
            <p:ph type="sldNum" sz="quarter" idx="5"/>
          </p:nvPr>
        </p:nvSpPr>
        <p:spPr/>
        <p:txBody>
          <a:bodyPr/>
          <a:lstStyle/>
          <a:p>
            <a:fld id="{EAF8C554-03C4-49CD-BD28-2CD99286DF87}" type="slidenum">
              <a:rPr lang="en-US" smtClean="0"/>
              <a:t>152</a:t>
            </a:fld>
            <a:endParaRPr lang="en-US"/>
          </a:p>
        </p:txBody>
      </p:sp>
    </p:spTree>
    <p:extLst>
      <p:ext uri="{BB962C8B-B14F-4D97-AF65-F5344CB8AC3E}">
        <p14:creationId xmlns:p14="http://schemas.microsoft.com/office/powerpoint/2010/main" val="10891393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expect conflict.  A conflict-free workspace would be beautiful place indeed.  However, it is just not possible to avoid conflict entirely.  You have to learn to expect that conflict will become a part of your work life at some point.</a:t>
            </a:r>
          </a:p>
          <a:p>
            <a:endParaRPr lang="en-US" dirty="0"/>
          </a:p>
          <a:p>
            <a:r>
              <a:rPr lang="en-US" dirty="0"/>
              <a:t>The real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edgy situations much worse.</a:t>
            </a:r>
          </a:p>
          <a:p>
            <a:endParaRPr lang="en-US" dirty="0"/>
          </a:p>
          <a:p>
            <a:r>
              <a:rPr lang="en-US" dirty="0"/>
              <a:t>As you work to manage the problem, make sure that the conflict is totally resolved for all sides.  If you feel triumphant but you co-worker is deflated and upset or convinced that the outcome was unfair, there is a good possibility that the problem will flare up again.  Learn better communication skills, though, and you will be a better overall employee and a happier person.</a:t>
            </a:r>
          </a:p>
        </p:txBody>
      </p:sp>
      <p:sp>
        <p:nvSpPr>
          <p:cNvPr id="4" name="Slide Number Placeholder 3"/>
          <p:cNvSpPr>
            <a:spLocks noGrp="1"/>
          </p:cNvSpPr>
          <p:nvPr>
            <p:ph type="sldNum" sz="quarter" idx="5"/>
          </p:nvPr>
        </p:nvSpPr>
        <p:spPr/>
        <p:txBody>
          <a:bodyPr/>
          <a:lstStyle/>
          <a:p>
            <a:fld id="{EAF8C554-03C4-49CD-BD28-2CD99286DF87}" type="slidenum">
              <a:rPr lang="en-US" smtClean="0"/>
              <a:t>153</a:t>
            </a:fld>
            <a:endParaRPr lang="en-US"/>
          </a:p>
        </p:txBody>
      </p:sp>
    </p:spTree>
    <p:extLst>
      <p:ext uri="{BB962C8B-B14F-4D97-AF65-F5344CB8AC3E}">
        <p14:creationId xmlns:p14="http://schemas.microsoft.com/office/powerpoint/2010/main" val="331815895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154</a:t>
            </a:fld>
            <a:endParaRPr lang="en-US"/>
          </a:p>
        </p:txBody>
      </p:sp>
    </p:spTree>
    <p:extLst>
      <p:ext uri="{BB962C8B-B14F-4D97-AF65-F5344CB8AC3E}">
        <p14:creationId xmlns:p14="http://schemas.microsoft.com/office/powerpoint/2010/main" val="9494489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155</a:t>
            </a:fld>
            <a:endParaRPr lang="en-US"/>
          </a:p>
        </p:txBody>
      </p:sp>
    </p:spTree>
    <p:extLst>
      <p:ext uri="{BB962C8B-B14F-4D97-AF65-F5344CB8AC3E}">
        <p14:creationId xmlns:p14="http://schemas.microsoft.com/office/powerpoint/2010/main" val="301380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75% of employees report positive outcomes from conflict that would have NOT been realized with some form of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15</a:t>
            </a:fld>
            <a:endParaRPr lang="en-US"/>
          </a:p>
        </p:txBody>
      </p:sp>
    </p:spTree>
    <p:extLst>
      <p:ext uri="{BB962C8B-B14F-4D97-AF65-F5344CB8AC3E}">
        <p14:creationId xmlns:p14="http://schemas.microsoft.com/office/powerpoint/2010/main" val="2260713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16</a:t>
            </a:fld>
            <a:endParaRPr lang="en-US"/>
          </a:p>
        </p:txBody>
      </p:sp>
    </p:spTree>
    <p:extLst>
      <p:ext uri="{BB962C8B-B14F-4D97-AF65-F5344CB8AC3E}">
        <p14:creationId xmlns:p14="http://schemas.microsoft.com/office/powerpoint/2010/main" val="400728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conversations are something like what is depicted in this picture.  This is a good discussion about the possibilities.  Hopefully as the project lead, tech leader, architect, or whatever you help your team come to good conclusion by using useful conversation tools.</a:t>
            </a:r>
          </a:p>
          <a:p>
            <a:endParaRPr lang="en-US" dirty="0"/>
          </a:p>
          <a:p>
            <a:r>
              <a:rPr lang="en-US" dirty="0"/>
              <a:t>Team members can become very entrench in their ideas and your team conversation might be more like this.  Now this is not too bad, but too many meetings like this will wear down your team.  It is here where we can truly start seeing conflict.  You can see the poor guy in the middle thinking, “Oh my goodness, are we really going to do this again?”</a:t>
            </a:r>
          </a:p>
          <a:p>
            <a:endParaRPr lang="en-US" dirty="0"/>
          </a:p>
          <a:p>
            <a:r>
              <a:rPr lang="en-US" dirty="0"/>
              <a:t>Unfortunately, conversations can get more heated and look like this.  Here you can see where things are starting to fall apart.  We have all probably been in a conversation that looked like this.  Hopefully when you were in such a situation, someone was able to employ conflict resolution to get you back to the first image.</a:t>
            </a:r>
          </a:p>
        </p:txBody>
      </p:sp>
      <p:sp>
        <p:nvSpPr>
          <p:cNvPr id="4" name="Slide Number Placeholder 3"/>
          <p:cNvSpPr>
            <a:spLocks noGrp="1"/>
          </p:cNvSpPr>
          <p:nvPr>
            <p:ph type="sldNum" sz="quarter" idx="5"/>
          </p:nvPr>
        </p:nvSpPr>
        <p:spPr/>
        <p:txBody>
          <a:bodyPr/>
          <a:lstStyle/>
          <a:p>
            <a:fld id="{EAF8C554-03C4-49CD-BD28-2CD99286DF87}" type="slidenum">
              <a:rPr lang="en-US" smtClean="0"/>
              <a:t>17</a:t>
            </a:fld>
            <a:endParaRPr lang="en-US"/>
          </a:p>
        </p:txBody>
      </p:sp>
    </p:spTree>
    <p:extLst>
      <p:ext uri="{BB962C8B-B14F-4D97-AF65-F5344CB8AC3E}">
        <p14:creationId xmlns:p14="http://schemas.microsoft.com/office/powerpoint/2010/main" val="485060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Of course, I guess it could get worse</a:t>
            </a:r>
          </a:p>
          <a:p>
            <a:endParaRPr lang="en-US" dirty="0"/>
          </a:p>
          <a:p>
            <a:r>
              <a:rPr lang="en-US" dirty="0"/>
              <a:t>Now in all seriousness, you’ll probably never see more than the images on the previous slide.  But not addressing conflict early could result in something more serious.</a:t>
            </a:r>
          </a:p>
        </p:txBody>
      </p:sp>
      <p:sp>
        <p:nvSpPr>
          <p:cNvPr id="4" name="Slide Number Placeholder 3"/>
          <p:cNvSpPr>
            <a:spLocks noGrp="1"/>
          </p:cNvSpPr>
          <p:nvPr>
            <p:ph type="sldNum" sz="quarter" idx="5"/>
          </p:nvPr>
        </p:nvSpPr>
        <p:spPr/>
        <p:txBody>
          <a:bodyPr/>
          <a:lstStyle/>
          <a:p>
            <a:fld id="{EAF8C554-03C4-49CD-BD28-2CD99286DF87}" type="slidenum">
              <a:rPr lang="en-US" smtClean="0"/>
              <a:t>18</a:t>
            </a:fld>
            <a:endParaRPr lang="en-US"/>
          </a:p>
        </p:txBody>
      </p:sp>
    </p:spTree>
    <p:extLst>
      <p:ext uri="{BB962C8B-B14F-4D97-AF65-F5344CB8AC3E}">
        <p14:creationId xmlns:p14="http://schemas.microsoft.com/office/powerpoint/2010/main" val="3472931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is capable of choosing the approach they deem most appropriate in a given situation.  In the workplace, a leader should understand each of these approaches to help parties resolve conflicts that arise on the job.</a:t>
            </a:r>
          </a:p>
        </p:txBody>
      </p:sp>
      <p:sp>
        <p:nvSpPr>
          <p:cNvPr id="4" name="Slide Number Placeholder 3"/>
          <p:cNvSpPr>
            <a:spLocks noGrp="1"/>
          </p:cNvSpPr>
          <p:nvPr>
            <p:ph type="sldNum" sz="quarter" idx="5"/>
          </p:nvPr>
        </p:nvSpPr>
        <p:spPr/>
        <p:txBody>
          <a:bodyPr/>
          <a:lstStyle/>
          <a:p>
            <a:fld id="{EAF8C554-03C4-49CD-BD28-2CD99286DF87}" type="slidenum">
              <a:rPr lang="en-US" smtClean="0"/>
              <a:t>21</a:t>
            </a:fld>
            <a:endParaRPr lang="en-US"/>
          </a:p>
        </p:txBody>
      </p:sp>
    </p:spTree>
    <p:extLst>
      <p:ext uri="{BB962C8B-B14F-4D97-AF65-F5344CB8AC3E}">
        <p14:creationId xmlns:p14="http://schemas.microsoft.com/office/powerpoint/2010/main" val="1324282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22</a:t>
            </a:fld>
            <a:endParaRPr lang="en-US"/>
          </a:p>
        </p:txBody>
      </p:sp>
    </p:spTree>
    <p:extLst>
      <p:ext uri="{BB962C8B-B14F-4D97-AF65-F5344CB8AC3E}">
        <p14:creationId xmlns:p14="http://schemas.microsoft.com/office/powerpoint/2010/main" val="315669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2</a:t>
            </a:fld>
            <a:endParaRPr lang="en-US"/>
          </a:p>
        </p:txBody>
      </p:sp>
    </p:spTree>
    <p:extLst>
      <p:ext uri="{BB962C8B-B14F-4D97-AF65-F5344CB8AC3E}">
        <p14:creationId xmlns:p14="http://schemas.microsoft.com/office/powerpoint/2010/main" val="486257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try to incorporate multiple viewpoints in order to lead to a consensus.</a:t>
            </a:r>
          </a:p>
        </p:txBody>
      </p:sp>
      <p:sp>
        <p:nvSpPr>
          <p:cNvPr id="4" name="Slide Number Placeholder 3"/>
          <p:cNvSpPr>
            <a:spLocks noGrp="1"/>
          </p:cNvSpPr>
          <p:nvPr>
            <p:ph type="sldNum" sz="quarter" idx="5"/>
          </p:nvPr>
        </p:nvSpPr>
        <p:spPr/>
        <p:txBody>
          <a:bodyPr/>
          <a:lstStyle/>
          <a:p>
            <a:fld id="{EAF8C554-03C4-49CD-BD28-2CD99286DF87}" type="slidenum">
              <a:rPr lang="en-US" smtClean="0"/>
              <a:t>23</a:t>
            </a:fld>
            <a:endParaRPr lang="en-US"/>
          </a:p>
        </p:txBody>
      </p:sp>
    </p:spTree>
    <p:extLst>
      <p:ext uri="{BB962C8B-B14F-4D97-AF65-F5344CB8AC3E}">
        <p14:creationId xmlns:p14="http://schemas.microsoft.com/office/powerpoint/2010/main" val="2272720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involves a rational problem-solving approach.  More succinctly, this approach has disputing parties solve their differences by first</a:t>
            </a:r>
          </a:p>
        </p:txBody>
      </p:sp>
      <p:sp>
        <p:nvSpPr>
          <p:cNvPr id="4" name="Slide Number Placeholder 3"/>
          <p:cNvSpPr>
            <a:spLocks noGrp="1"/>
          </p:cNvSpPr>
          <p:nvPr>
            <p:ph type="sldNum" sz="quarter" idx="5"/>
          </p:nvPr>
        </p:nvSpPr>
        <p:spPr/>
        <p:txBody>
          <a:bodyPr/>
          <a:lstStyle/>
          <a:p>
            <a:fld id="{EAF8C554-03C4-49CD-BD28-2CD99286DF87}" type="slidenum">
              <a:rPr lang="en-US" smtClean="0"/>
              <a:t>24</a:t>
            </a:fld>
            <a:endParaRPr lang="en-US"/>
          </a:p>
        </p:txBody>
      </p:sp>
    </p:spTree>
    <p:extLst>
      <p:ext uri="{BB962C8B-B14F-4D97-AF65-F5344CB8AC3E}">
        <p14:creationId xmlns:p14="http://schemas.microsoft.com/office/powerpoint/2010/main" val="2792309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the issues, then</a:t>
            </a:r>
          </a:p>
        </p:txBody>
      </p:sp>
      <p:sp>
        <p:nvSpPr>
          <p:cNvPr id="4" name="Slide Number Placeholder 3"/>
          <p:cNvSpPr>
            <a:spLocks noGrp="1"/>
          </p:cNvSpPr>
          <p:nvPr>
            <p:ph type="sldNum" sz="quarter" idx="5"/>
          </p:nvPr>
        </p:nvSpPr>
        <p:spPr/>
        <p:txBody>
          <a:bodyPr/>
          <a:lstStyle/>
          <a:p>
            <a:fld id="{EAF8C554-03C4-49CD-BD28-2CD99286DF87}" type="slidenum">
              <a:rPr lang="en-US" smtClean="0"/>
              <a:t>25</a:t>
            </a:fld>
            <a:endParaRPr lang="en-US"/>
          </a:p>
        </p:txBody>
      </p:sp>
    </p:spTree>
    <p:extLst>
      <p:ext uri="{BB962C8B-B14F-4D97-AF65-F5344CB8AC3E}">
        <p14:creationId xmlns:p14="http://schemas.microsoft.com/office/powerpoint/2010/main" val="2000214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alternative approaches, and finally</a:t>
            </a:r>
          </a:p>
        </p:txBody>
      </p:sp>
      <p:sp>
        <p:nvSpPr>
          <p:cNvPr id="4" name="Slide Number Placeholder 3"/>
          <p:cNvSpPr>
            <a:spLocks noGrp="1"/>
          </p:cNvSpPr>
          <p:nvPr>
            <p:ph type="sldNum" sz="quarter" idx="5"/>
          </p:nvPr>
        </p:nvSpPr>
        <p:spPr/>
        <p:txBody>
          <a:bodyPr/>
          <a:lstStyle/>
          <a:p>
            <a:fld id="{EAF8C554-03C4-49CD-BD28-2CD99286DF87}" type="slidenum">
              <a:rPr lang="en-US" smtClean="0"/>
              <a:t>26</a:t>
            </a:fld>
            <a:endParaRPr lang="en-US"/>
          </a:p>
        </p:txBody>
      </p:sp>
    </p:spTree>
    <p:extLst>
      <p:ext uri="{BB962C8B-B14F-4D97-AF65-F5344CB8AC3E}">
        <p14:creationId xmlns:p14="http://schemas.microsoft.com/office/powerpoint/2010/main" val="1690275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solving the problem at hand.</a:t>
            </a:r>
          </a:p>
        </p:txBody>
      </p:sp>
      <p:sp>
        <p:nvSpPr>
          <p:cNvPr id="4" name="Slide Number Placeholder 3"/>
          <p:cNvSpPr>
            <a:spLocks noGrp="1"/>
          </p:cNvSpPr>
          <p:nvPr>
            <p:ph type="sldNum" sz="quarter" idx="5"/>
          </p:nvPr>
        </p:nvSpPr>
        <p:spPr/>
        <p:txBody>
          <a:bodyPr/>
          <a:lstStyle/>
          <a:p>
            <a:fld id="{EAF8C554-03C4-49CD-BD28-2CD99286DF87}" type="slidenum">
              <a:rPr lang="en-US" smtClean="0"/>
              <a:t>27</a:t>
            </a:fld>
            <a:endParaRPr lang="en-US"/>
          </a:p>
        </p:txBody>
      </p:sp>
    </p:spTree>
    <p:extLst>
      <p:ext uri="{BB962C8B-B14F-4D97-AF65-F5344CB8AC3E}">
        <p14:creationId xmlns:p14="http://schemas.microsoft.com/office/powerpoint/2010/main" val="646216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
        <p:nvSpPr>
          <p:cNvPr id="4" name="Slide Number Placeholder 3"/>
          <p:cNvSpPr>
            <a:spLocks noGrp="1"/>
          </p:cNvSpPr>
          <p:nvPr>
            <p:ph type="sldNum" sz="quarter" idx="5"/>
          </p:nvPr>
        </p:nvSpPr>
        <p:spPr/>
        <p:txBody>
          <a:bodyPr/>
          <a:lstStyle/>
          <a:p>
            <a:fld id="{EAF8C554-03C4-49CD-BD28-2CD99286DF87}" type="slidenum">
              <a:rPr lang="en-US" smtClean="0"/>
              <a:t>28</a:t>
            </a:fld>
            <a:endParaRPr lang="en-US"/>
          </a:p>
        </p:txBody>
      </p:sp>
    </p:spTree>
    <p:extLst>
      <p:ext uri="{BB962C8B-B14F-4D97-AF65-F5344CB8AC3E}">
        <p14:creationId xmlns:p14="http://schemas.microsoft.com/office/powerpoint/2010/main" val="103436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point of collaboration is getting consensus with everyone, so obviously a good time to use is when consensus and commitment of all parties is important.  If done correctly; you will have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29</a:t>
            </a:fld>
            <a:endParaRPr lang="en-US"/>
          </a:p>
        </p:txBody>
      </p:sp>
    </p:spTree>
    <p:extLst>
      <p:ext uri="{BB962C8B-B14F-4D97-AF65-F5344CB8AC3E}">
        <p14:creationId xmlns:p14="http://schemas.microsoft.com/office/powerpoint/2010/main" val="283024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
        <p:nvSpPr>
          <p:cNvPr id="4" name="Slide Number Placeholder 3"/>
          <p:cNvSpPr>
            <a:spLocks noGrp="1"/>
          </p:cNvSpPr>
          <p:nvPr>
            <p:ph type="sldNum" sz="quarter" idx="5"/>
          </p:nvPr>
        </p:nvSpPr>
        <p:spPr/>
        <p:txBody>
          <a:bodyPr/>
          <a:lstStyle/>
          <a:p>
            <a:fld id="{EAF8C554-03C4-49CD-BD28-2CD99286DF87}" type="slidenum">
              <a:rPr lang="en-US" smtClean="0"/>
              <a:t>30</a:t>
            </a:fld>
            <a:endParaRPr lang="en-US"/>
          </a:p>
        </p:txBody>
      </p:sp>
    </p:spTree>
    <p:extLst>
      <p:ext uri="{BB962C8B-B14F-4D97-AF65-F5344CB8AC3E}">
        <p14:creationId xmlns:p14="http://schemas.microsoft.com/office/powerpoint/2010/main" val="3296239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31</a:t>
            </a:fld>
            <a:endParaRPr lang="en-US"/>
          </a:p>
        </p:txBody>
      </p:sp>
    </p:spTree>
    <p:extLst>
      <p:ext uri="{BB962C8B-B14F-4D97-AF65-F5344CB8AC3E}">
        <p14:creationId xmlns:p14="http://schemas.microsoft.com/office/powerpoint/2010/main" val="2831395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address the interest of more than one stakeholder, then collaborating is going to be the way to go – Army ROTC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32</a:t>
            </a:fld>
            <a:endParaRPr lang="en-US"/>
          </a:p>
        </p:txBody>
      </p:sp>
    </p:spTree>
    <p:extLst>
      <p:ext uri="{BB962C8B-B14F-4D97-AF65-F5344CB8AC3E}">
        <p14:creationId xmlns:p14="http://schemas.microsoft.com/office/powerpoint/2010/main" val="6208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3</a:t>
            </a:fld>
            <a:endParaRPr lang="en-US"/>
          </a:p>
        </p:txBody>
      </p:sp>
    </p:spTree>
    <p:extLst>
      <p:ext uri="{BB962C8B-B14F-4D97-AF65-F5344CB8AC3E}">
        <p14:creationId xmlns:p14="http://schemas.microsoft.com/office/powerpoint/2010/main" val="3716511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Hand-in-hand with trust is long-term relationships.  Collaboration helps continue trust between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33</a:t>
            </a:fld>
            <a:endParaRPr lang="en-US"/>
          </a:p>
        </p:txBody>
      </p:sp>
    </p:spTree>
    <p:extLst>
      <p:ext uri="{BB962C8B-B14F-4D97-AF65-F5344CB8AC3E}">
        <p14:creationId xmlns:p14="http://schemas.microsoft.com/office/powerpoint/2010/main" val="156357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
        <p:nvSpPr>
          <p:cNvPr id="4" name="Slide Number Placeholder 3"/>
          <p:cNvSpPr>
            <a:spLocks noGrp="1"/>
          </p:cNvSpPr>
          <p:nvPr>
            <p:ph type="sldNum" sz="quarter" idx="5"/>
          </p:nvPr>
        </p:nvSpPr>
        <p:spPr/>
        <p:txBody>
          <a:bodyPr/>
          <a:lstStyle/>
          <a:p>
            <a:fld id="{EAF8C554-03C4-49CD-BD28-2CD99286DF87}" type="slidenum">
              <a:rPr lang="en-US" smtClean="0"/>
              <a:t>34</a:t>
            </a:fld>
            <a:endParaRPr lang="en-US"/>
          </a:p>
        </p:txBody>
      </p:sp>
    </p:spTree>
    <p:extLst>
      <p:ext uri="{BB962C8B-B14F-4D97-AF65-F5344CB8AC3E}">
        <p14:creationId xmlns:p14="http://schemas.microsoft.com/office/powerpoint/2010/main" val="2736166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not want to have full responsibility.  Example: project manager working with developers on tech issues</a:t>
            </a:r>
          </a:p>
        </p:txBody>
      </p:sp>
      <p:sp>
        <p:nvSpPr>
          <p:cNvPr id="4" name="Slide Number Placeholder 3"/>
          <p:cNvSpPr>
            <a:spLocks noGrp="1"/>
          </p:cNvSpPr>
          <p:nvPr>
            <p:ph type="sldNum" sz="quarter" idx="5"/>
          </p:nvPr>
        </p:nvSpPr>
        <p:spPr/>
        <p:txBody>
          <a:bodyPr/>
          <a:lstStyle/>
          <a:p>
            <a:fld id="{EAF8C554-03C4-49CD-BD28-2CD99286DF87}" type="slidenum">
              <a:rPr lang="en-US" smtClean="0"/>
              <a:t>35</a:t>
            </a:fld>
            <a:endParaRPr lang="en-US"/>
          </a:p>
        </p:txBody>
      </p:sp>
    </p:spTree>
    <p:extLst>
      <p:ext uri="{BB962C8B-B14F-4D97-AF65-F5344CB8AC3E}">
        <p14:creationId xmlns:p14="http://schemas.microsoft.com/office/powerpoint/2010/main" val="4041036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  You are discussing what the issue is and alternatives to the solution which, by doing so, will allow you to solve the actual problem at hand.  As you will see with some of the other approaches, you are not necessary solving the problem that caused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36</a:t>
            </a:fld>
            <a:endParaRPr lang="en-US"/>
          </a:p>
        </p:txBody>
      </p:sp>
    </p:spTree>
    <p:extLst>
      <p:ext uri="{BB962C8B-B14F-4D97-AF65-F5344CB8AC3E}">
        <p14:creationId xmlns:p14="http://schemas.microsoft.com/office/powerpoint/2010/main" val="3217689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37</a:t>
            </a:fld>
            <a:endParaRPr lang="en-US"/>
          </a:p>
        </p:txBody>
      </p:sp>
    </p:spTree>
    <p:extLst>
      <p:ext uri="{BB962C8B-B14F-4D97-AF65-F5344CB8AC3E}">
        <p14:creationId xmlns:p14="http://schemas.microsoft.com/office/powerpoint/2010/main" val="1000104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38</a:t>
            </a:fld>
            <a:endParaRPr lang="en-US"/>
          </a:p>
        </p:txBody>
      </p:sp>
    </p:spTree>
    <p:extLst>
      <p:ext uri="{BB962C8B-B14F-4D97-AF65-F5344CB8AC3E}">
        <p14:creationId xmlns:p14="http://schemas.microsoft.com/office/powerpoint/2010/main" val="928041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the collaboration approach promotes mutual trust and respect among the different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39</a:t>
            </a:fld>
            <a:endParaRPr lang="en-US"/>
          </a:p>
        </p:txBody>
      </p:sp>
    </p:spTree>
    <p:extLst>
      <p:ext uri="{BB962C8B-B14F-4D97-AF65-F5344CB8AC3E}">
        <p14:creationId xmlns:p14="http://schemas.microsoft.com/office/powerpoint/2010/main" val="2331165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in the resulting outcome</a:t>
            </a:r>
          </a:p>
        </p:txBody>
      </p:sp>
      <p:sp>
        <p:nvSpPr>
          <p:cNvPr id="4" name="Slide Number Placeholder 3"/>
          <p:cNvSpPr>
            <a:spLocks noGrp="1"/>
          </p:cNvSpPr>
          <p:nvPr>
            <p:ph type="sldNum" sz="quarter" idx="5"/>
          </p:nvPr>
        </p:nvSpPr>
        <p:spPr/>
        <p:txBody>
          <a:bodyPr/>
          <a:lstStyle/>
          <a:p>
            <a:fld id="{EAF8C554-03C4-49CD-BD28-2CD99286DF87}" type="slidenum">
              <a:rPr lang="en-US" smtClean="0"/>
              <a:t>40</a:t>
            </a:fld>
            <a:endParaRPr lang="en-US"/>
          </a:p>
        </p:txBody>
      </p:sp>
    </p:spTree>
    <p:extLst>
      <p:ext uri="{BB962C8B-B14F-4D97-AF65-F5344CB8AC3E}">
        <p14:creationId xmlns:p14="http://schemas.microsoft.com/office/powerpoint/2010/main" val="2257620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reputation of a good negotiator and will encourage future cooperation</a:t>
            </a:r>
          </a:p>
        </p:txBody>
      </p:sp>
      <p:sp>
        <p:nvSpPr>
          <p:cNvPr id="4" name="Slide Number Placeholder 3"/>
          <p:cNvSpPr>
            <a:spLocks noGrp="1"/>
          </p:cNvSpPr>
          <p:nvPr>
            <p:ph type="sldNum" sz="quarter" idx="5"/>
          </p:nvPr>
        </p:nvSpPr>
        <p:spPr/>
        <p:txBody>
          <a:bodyPr/>
          <a:lstStyle/>
          <a:p>
            <a:fld id="{EAF8C554-03C4-49CD-BD28-2CD99286DF87}" type="slidenum">
              <a:rPr lang="en-US" smtClean="0"/>
              <a:t>41</a:t>
            </a:fld>
            <a:endParaRPr lang="en-US"/>
          </a:p>
        </p:txBody>
      </p:sp>
    </p:spTree>
    <p:extLst>
      <p:ext uri="{BB962C8B-B14F-4D97-AF65-F5344CB8AC3E}">
        <p14:creationId xmlns:p14="http://schemas.microsoft.com/office/powerpoint/2010/main" val="395367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rule, the outcome will be less stressful.</a:t>
            </a:r>
          </a:p>
        </p:txBody>
      </p:sp>
      <p:sp>
        <p:nvSpPr>
          <p:cNvPr id="4" name="Slide Number Placeholder 3"/>
          <p:cNvSpPr>
            <a:spLocks noGrp="1"/>
          </p:cNvSpPr>
          <p:nvPr>
            <p:ph type="sldNum" sz="quarter" idx="5"/>
          </p:nvPr>
        </p:nvSpPr>
        <p:spPr/>
        <p:txBody>
          <a:bodyPr/>
          <a:lstStyle/>
          <a:p>
            <a:fld id="{EAF8C554-03C4-49CD-BD28-2CD99286DF87}" type="slidenum">
              <a:rPr lang="en-US" smtClean="0"/>
              <a:t>42</a:t>
            </a:fld>
            <a:endParaRPr lang="en-US"/>
          </a:p>
        </p:txBody>
      </p:sp>
    </p:spTree>
    <p:extLst>
      <p:ext uri="{BB962C8B-B14F-4D97-AF65-F5344CB8AC3E}">
        <p14:creationId xmlns:p14="http://schemas.microsoft.com/office/powerpoint/2010/main" val="421678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p:txBody>
      </p:sp>
      <p:sp>
        <p:nvSpPr>
          <p:cNvPr id="4" name="Slide Number Placeholder 3"/>
          <p:cNvSpPr>
            <a:spLocks noGrp="1"/>
          </p:cNvSpPr>
          <p:nvPr>
            <p:ph type="sldNum" sz="quarter" idx="5"/>
          </p:nvPr>
        </p:nvSpPr>
        <p:spPr/>
        <p:txBody>
          <a:bodyPr/>
          <a:lstStyle/>
          <a:p>
            <a:fld id="{EAF8C554-03C4-49CD-BD28-2CD99286DF87}" type="slidenum">
              <a:rPr lang="en-US" smtClean="0"/>
              <a:t>5</a:t>
            </a:fld>
            <a:endParaRPr lang="en-US"/>
          </a:p>
        </p:txBody>
      </p:sp>
    </p:spTree>
    <p:extLst>
      <p:ext uri="{BB962C8B-B14F-4D97-AF65-F5344CB8AC3E}">
        <p14:creationId xmlns:p14="http://schemas.microsoft.com/office/powerpoint/2010/main" val="3335558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commitment from all parties</a:t>
            </a:r>
          </a:p>
        </p:txBody>
      </p:sp>
      <p:sp>
        <p:nvSpPr>
          <p:cNvPr id="4" name="Slide Number Placeholder 3"/>
          <p:cNvSpPr>
            <a:spLocks noGrp="1"/>
          </p:cNvSpPr>
          <p:nvPr>
            <p:ph type="sldNum" sz="quarter" idx="5"/>
          </p:nvPr>
        </p:nvSpPr>
        <p:spPr/>
        <p:txBody>
          <a:bodyPr/>
          <a:lstStyle/>
          <a:p>
            <a:fld id="{EAF8C554-03C4-49CD-BD28-2CD99286DF87}" type="slidenum">
              <a:rPr lang="en-US" smtClean="0"/>
              <a:t>43</a:t>
            </a:fld>
            <a:endParaRPr lang="en-US"/>
          </a:p>
        </p:txBody>
      </p:sp>
    </p:spTree>
    <p:extLst>
      <p:ext uri="{BB962C8B-B14F-4D97-AF65-F5344CB8AC3E}">
        <p14:creationId xmlns:p14="http://schemas.microsoft.com/office/powerpoint/2010/main" val="3418247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time and effort – takes time to review the issue and then look at alternative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44</a:t>
            </a:fld>
            <a:endParaRPr lang="en-US"/>
          </a:p>
        </p:txBody>
      </p:sp>
    </p:spTree>
    <p:extLst>
      <p:ext uri="{BB962C8B-B14F-4D97-AF65-F5344CB8AC3E}">
        <p14:creationId xmlns:p14="http://schemas.microsoft.com/office/powerpoint/2010/main" val="2251895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not be practical when timing is crucial; managing e-commerce app with outage 2-hours before massive Black Friday sale</a:t>
            </a:r>
          </a:p>
        </p:txBody>
      </p:sp>
      <p:sp>
        <p:nvSpPr>
          <p:cNvPr id="4" name="Slide Number Placeholder 3"/>
          <p:cNvSpPr>
            <a:spLocks noGrp="1"/>
          </p:cNvSpPr>
          <p:nvPr>
            <p:ph type="sldNum" sz="quarter" idx="5"/>
          </p:nvPr>
        </p:nvSpPr>
        <p:spPr/>
        <p:txBody>
          <a:bodyPr/>
          <a:lstStyle/>
          <a:p>
            <a:fld id="{EAF8C554-03C4-49CD-BD28-2CD99286DF87}" type="slidenum">
              <a:rPr lang="en-US" smtClean="0"/>
              <a:t>45</a:t>
            </a:fld>
            <a:endParaRPr lang="en-US"/>
          </a:p>
        </p:txBody>
      </p:sp>
    </p:spTree>
    <p:extLst>
      <p:ext uri="{BB962C8B-B14F-4D97-AF65-F5344CB8AC3E}">
        <p14:creationId xmlns:p14="http://schemas.microsoft.com/office/powerpoint/2010/main" val="9028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collaborative relationship</a:t>
            </a:r>
          </a:p>
        </p:txBody>
      </p:sp>
      <p:sp>
        <p:nvSpPr>
          <p:cNvPr id="4" name="Slide Number Placeholder 3"/>
          <p:cNvSpPr>
            <a:spLocks noGrp="1"/>
          </p:cNvSpPr>
          <p:nvPr>
            <p:ph type="sldNum" sz="quarter" idx="5"/>
          </p:nvPr>
        </p:nvSpPr>
        <p:spPr/>
        <p:txBody>
          <a:bodyPr/>
          <a:lstStyle/>
          <a:p>
            <a:fld id="{EAF8C554-03C4-49CD-BD28-2CD99286DF87}" type="slidenum">
              <a:rPr lang="en-US" smtClean="0"/>
              <a:t>46</a:t>
            </a:fld>
            <a:endParaRPr lang="en-US"/>
          </a:p>
        </p:txBody>
      </p:sp>
    </p:spTree>
    <p:extLst>
      <p:ext uri="{BB962C8B-B14F-4D97-AF65-F5344CB8AC3E}">
        <p14:creationId xmlns:p14="http://schemas.microsoft.com/office/powerpoint/2010/main" val="156581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
        <p:nvSpPr>
          <p:cNvPr id="4" name="Slide Number Placeholder 3"/>
          <p:cNvSpPr>
            <a:spLocks noGrp="1"/>
          </p:cNvSpPr>
          <p:nvPr>
            <p:ph type="sldNum" sz="quarter" idx="5"/>
          </p:nvPr>
        </p:nvSpPr>
        <p:spPr/>
        <p:txBody>
          <a:bodyPr/>
          <a:lstStyle/>
          <a:p>
            <a:fld id="{EAF8C554-03C4-49CD-BD28-2CD99286DF87}" type="slidenum">
              <a:rPr lang="en-US" smtClean="0"/>
              <a:t>47</a:t>
            </a:fld>
            <a:endParaRPr lang="en-US"/>
          </a:p>
        </p:txBody>
      </p:sp>
    </p:spTree>
    <p:extLst>
      <p:ext uri="{BB962C8B-B14F-4D97-AF65-F5344CB8AC3E}">
        <p14:creationId xmlns:p14="http://schemas.microsoft.com/office/powerpoint/2010/main" val="4148573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Both parties give up something in order to reach a decision an leave with some degree of satisfaction.</a:t>
            </a:r>
          </a:p>
          <a:p>
            <a:endParaRPr lang="en-US" dirty="0"/>
          </a:p>
          <a:p>
            <a:r>
              <a:rPr lang="en-US" dirty="0"/>
              <a:t>This is considered to be a lose-lose situation, since no party gets everything they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48</a:t>
            </a:fld>
            <a:endParaRPr lang="en-US"/>
          </a:p>
        </p:txBody>
      </p:sp>
    </p:spTree>
    <p:extLst>
      <p:ext uri="{BB962C8B-B14F-4D97-AF65-F5344CB8AC3E}">
        <p14:creationId xmlns:p14="http://schemas.microsoft.com/office/powerpoint/2010/main" val="2454855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sold right, this can look as if post parties win and there are times where that is just the case.  Examples 2 weeks/4 weeks.</a:t>
            </a:r>
          </a:p>
        </p:txBody>
      </p:sp>
      <p:sp>
        <p:nvSpPr>
          <p:cNvPr id="4" name="Slide Number Placeholder 3"/>
          <p:cNvSpPr>
            <a:spLocks noGrp="1"/>
          </p:cNvSpPr>
          <p:nvPr>
            <p:ph type="sldNum" sz="quarter" idx="5"/>
          </p:nvPr>
        </p:nvSpPr>
        <p:spPr/>
        <p:txBody>
          <a:bodyPr/>
          <a:lstStyle/>
          <a:p>
            <a:fld id="{EAF8C554-03C4-49CD-BD28-2CD99286DF87}" type="slidenum">
              <a:rPr lang="en-US" smtClean="0"/>
              <a:t>49</a:t>
            </a:fld>
            <a:endParaRPr lang="en-US"/>
          </a:p>
        </p:txBody>
      </p:sp>
    </p:spTree>
    <p:extLst>
      <p:ext uri="{BB962C8B-B14F-4D97-AF65-F5344CB8AC3E}">
        <p14:creationId xmlns:p14="http://schemas.microsoft.com/office/powerpoint/2010/main" val="969467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50</a:t>
            </a:fld>
            <a:endParaRPr lang="en-US"/>
          </a:p>
        </p:txBody>
      </p:sp>
    </p:spTree>
    <p:extLst>
      <p:ext uri="{BB962C8B-B14F-4D97-AF65-F5344CB8AC3E}">
        <p14:creationId xmlns:p14="http://schemas.microsoft.com/office/powerpoint/2010/main" val="2193929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51</a:t>
            </a:fld>
            <a:endParaRPr lang="en-US"/>
          </a:p>
        </p:txBody>
      </p:sp>
    </p:spTree>
    <p:extLst>
      <p:ext uri="{BB962C8B-B14F-4D97-AF65-F5344CB8AC3E}">
        <p14:creationId xmlns:p14="http://schemas.microsoft.com/office/powerpoint/2010/main" val="232041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on a complex issue where you do not have time to do a more elaborate approach.  Think back to the e-commerce example.</a:t>
            </a:r>
          </a:p>
        </p:txBody>
      </p:sp>
      <p:sp>
        <p:nvSpPr>
          <p:cNvPr id="4" name="Slide Number Placeholder 3"/>
          <p:cNvSpPr>
            <a:spLocks noGrp="1"/>
          </p:cNvSpPr>
          <p:nvPr>
            <p:ph type="sldNum" sz="quarter" idx="5"/>
          </p:nvPr>
        </p:nvSpPr>
        <p:spPr/>
        <p:txBody>
          <a:bodyPr/>
          <a:lstStyle/>
          <a:p>
            <a:fld id="{EAF8C554-03C4-49CD-BD28-2CD99286DF87}" type="slidenum">
              <a:rPr lang="en-US" smtClean="0"/>
              <a:t>52</a:t>
            </a:fld>
            <a:endParaRPr lang="en-US"/>
          </a:p>
        </p:txBody>
      </p:sp>
    </p:spTree>
    <p:extLst>
      <p:ext uri="{BB962C8B-B14F-4D97-AF65-F5344CB8AC3E}">
        <p14:creationId xmlns:p14="http://schemas.microsoft.com/office/powerpoint/2010/main" val="314234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p:txBody>
      </p:sp>
      <p:sp>
        <p:nvSpPr>
          <p:cNvPr id="4" name="Slide Number Placeholder 3"/>
          <p:cNvSpPr>
            <a:spLocks noGrp="1"/>
          </p:cNvSpPr>
          <p:nvPr>
            <p:ph type="sldNum" sz="quarter" idx="5"/>
          </p:nvPr>
        </p:nvSpPr>
        <p:spPr/>
        <p:txBody>
          <a:bodyPr/>
          <a:lstStyle/>
          <a:p>
            <a:fld id="{EAF8C554-03C4-49CD-BD28-2CD99286DF87}" type="slidenum">
              <a:rPr lang="en-US" smtClean="0"/>
              <a:t>6</a:t>
            </a:fld>
            <a:endParaRPr lang="en-US"/>
          </a:p>
        </p:txBody>
      </p:sp>
    </p:spTree>
    <p:extLst>
      <p:ext uri="{BB962C8B-B14F-4D97-AF65-F5344CB8AC3E}">
        <p14:creationId xmlns:p14="http://schemas.microsoft.com/office/powerpoint/2010/main" val="33060272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
        <p:nvSpPr>
          <p:cNvPr id="4" name="Slide Number Placeholder 3"/>
          <p:cNvSpPr>
            <a:spLocks noGrp="1"/>
          </p:cNvSpPr>
          <p:nvPr>
            <p:ph type="sldNum" sz="quarter" idx="5"/>
          </p:nvPr>
        </p:nvSpPr>
        <p:spPr/>
        <p:txBody>
          <a:bodyPr/>
          <a:lstStyle/>
          <a:p>
            <a:fld id="{EAF8C554-03C4-49CD-BD28-2CD99286DF87}" type="slidenum">
              <a:rPr lang="en-US" smtClean="0"/>
              <a:t>53</a:t>
            </a:fld>
            <a:endParaRPr lang="en-US"/>
          </a:p>
        </p:txBody>
      </p:sp>
    </p:spTree>
    <p:extLst>
      <p:ext uri="{BB962C8B-B14F-4D97-AF65-F5344CB8AC3E}">
        <p14:creationId xmlns:p14="http://schemas.microsoft.com/office/powerpoint/2010/main" val="232703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forcing do not work.</a:t>
            </a:r>
          </a:p>
        </p:txBody>
      </p:sp>
      <p:sp>
        <p:nvSpPr>
          <p:cNvPr id="4" name="Slide Number Placeholder 3"/>
          <p:cNvSpPr>
            <a:spLocks noGrp="1"/>
          </p:cNvSpPr>
          <p:nvPr>
            <p:ph type="sldNum" sz="quarter" idx="5"/>
          </p:nvPr>
        </p:nvSpPr>
        <p:spPr/>
        <p:txBody>
          <a:bodyPr/>
          <a:lstStyle/>
          <a:p>
            <a:fld id="{EAF8C554-03C4-49CD-BD28-2CD99286DF87}" type="slidenum">
              <a:rPr lang="en-US" smtClean="0"/>
              <a:t>54</a:t>
            </a:fld>
            <a:endParaRPr lang="en-US"/>
          </a:p>
        </p:txBody>
      </p:sp>
    </p:spTree>
    <p:extLst>
      <p:ext uri="{BB962C8B-B14F-4D97-AF65-F5344CB8AC3E}">
        <p14:creationId xmlns:p14="http://schemas.microsoft.com/office/powerpoint/2010/main" val="72745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generally generate a faster resolution to your issue.  Because you are not looking at the root of the issues and doing analysis like you would with collaboration, this approach should </a:t>
            </a:r>
            <a:r>
              <a:rPr lang="en-US" dirty="0" err="1"/>
              <a:t>procude</a:t>
            </a:r>
            <a:r>
              <a:rPr lang="en-US" dirty="0"/>
              <a:t> faster results than some of the other approaches.</a:t>
            </a:r>
          </a:p>
        </p:txBody>
      </p:sp>
      <p:sp>
        <p:nvSpPr>
          <p:cNvPr id="4" name="Slide Number Placeholder 3"/>
          <p:cNvSpPr>
            <a:spLocks noGrp="1"/>
          </p:cNvSpPr>
          <p:nvPr>
            <p:ph type="sldNum" sz="quarter" idx="5"/>
          </p:nvPr>
        </p:nvSpPr>
        <p:spPr/>
        <p:txBody>
          <a:bodyPr/>
          <a:lstStyle/>
          <a:p>
            <a:fld id="{EAF8C554-03C4-49CD-BD28-2CD99286DF87}" type="slidenum">
              <a:rPr lang="en-US" smtClean="0"/>
              <a:t>55</a:t>
            </a:fld>
            <a:endParaRPr lang="en-US"/>
          </a:p>
        </p:txBody>
      </p:sp>
    </p:spTree>
    <p:extLst>
      <p:ext uri="{BB962C8B-B14F-4D97-AF65-F5344CB8AC3E}">
        <p14:creationId xmlns:p14="http://schemas.microsoft.com/office/powerpoint/2010/main" val="41934795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
        <p:nvSpPr>
          <p:cNvPr id="4" name="Slide Number Placeholder 3"/>
          <p:cNvSpPr>
            <a:spLocks noGrp="1"/>
          </p:cNvSpPr>
          <p:nvPr>
            <p:ph type="sldNum" sz="quarter" idx="5"/>
          </p:nvPr>
        </p:nvSpPr>
        <p:spPr/>
        <p:txBody>
          <a:bodyPr/>
          <a:lstStyle/>
          <a:p>
            <a:fld id="{EAF8C554-03C4-49CD-BD28-2CD99286DF87}" type="slidenum">
              <a:rPr lang="en-US" smtClean="0"/>
              <a:t>56</a:t>
            </a:fld>
            <a:endParaRPr lang="en-US"/>
          </a:p>
        </p:txBody>
      </p:sp>
    </p:spTree>
    <p:extLst>
      <p:ext uri="{BB962C8B-B14F-4D97-AF65-F5344CB8AC3E}">
        <p14:creationId xmlns:p14="http://schemas.microsoft.com/office/powerpoint/2010/main" val="578302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57</a:t>
            </a:fld>
            <a:endParaRPr lang="en-US"/>
          </a:p>
        </p:txBody>
      </p:sp>
    </p:spTree>
    <p:extLst>
      <p:ext uri="{BB962C8B-B14F-4D97-AF65-F5344CB8AC3E}">
        <p14:creationId xmlns:p14="http://schemas.microsoft.com/office/powerpoint/2010/main" val="335986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Both parties are not satisfied</a:t>
            </a:r>
          </a:p>
          <a:p>
            <a:endParaRPr lang="en-US" dirty="0"/>
          </a:p>
        </p:txBody>
      </p:sp>
      <p:sp>
        <p:nvSpPr>
          <p:cNvPr id="4" name="Slide Number Placeholder 3"/>
          <p:cNvSpPr>
            <a:spLocks noGrp="1"/>
          </p:cNvSpPr>
          <p:nvPr>
            <p:ph type="sldNum" sz="quarter" idx="5"/>
          </p:nvPr>
        </p:nvSpPr>
        <p:spPr/>
        <p:txBody>
          <a:bodyPr/>
          <a:lstStyle/>
          <a:p>
            <a:fld id="{EAF8C554-03C4-49CD-BD28-2CD99286DF87}" type="slidenum">
              <a:rPr lang="en-US" smtClean="0"/>
              <a:t>58</a:t>
            </a:fld>
            <a:endParaRPr lang="en-US"/>
          </a:p>
        </p:txBody>
      </p:sp>
    </p:spTree>
    <p:extLst>
      <p:ext uri="{BB962C8B-B14F-4D97-AF65-F5344CB8AC3E}">
        <p14:creationId xmlns:p14="http://schemas.microsoft.com/office/powerpoint/2010/main" val="88604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  Both sides will have the tendency to think that they gave up too much so trust Is not built up.</a:t>
            </a:r>
          </a:p>
        </p:txBody>
      </p:sp>
      <p:sp>
        <p:nvSpPr>
          <p:cNvPr id="4" name="Slide Number Placeholder 3"/>
          <p:cNvSpPr>
            <a:spLocks noGrp="1"/>
          </p:cNvSpPr>
          <p:nvPr>
            <p:ph type="sldNum" sz="quarter" idx="5"/>
          </p:nvPr>
        </p:nvSpPr>
        <p:spPr/>
        <p:txBody>
          <a:bodyPr/>
          <a:lstStyle/>
          <a:p>
            <a:fld id="{EAF8C554-03C4-49CD-BD28-2CD99286DF87}" type="slidenum">
              <a:rPr lang="en-US" smtClean="0"/>
              <a:t>59</a:t>
            </a:fld>
            <a:endParaRPr lang="en-US"/>
          </a:p>
        </p:txBody>
      </p:sp>
    </p:spTree>
    <p:extLst>
      <p:ext uri="{BB962C8B-B14F-4D97-AF65-F5344CB8AC3E}">
        <p14:creationId xmlns:p14="http://schemas.microsoft.com/office/powerpoint/2010/main" val="2678567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close monitoring and control to ensure agreements are met.</a:t>
            </a:r>
          </a:p>
        </p:txBody>
      </p:sp>
      <p:sp>
        <p:nvSpPr>
          <p:cNvPr id="4" name="Slide Number Placeholder 3"/>
          <p:cNvSpPr>
            <a:spLocks noGrp="1"/>
          </p:cNvSpPr>
          <p:nvPr>
            <p:ph type="sldNum" sz="quarter" idx="5"/>
          </p:nvPr>
        </p:nvSpPr>
        <p:spPr/>
        <p:txBody>
          <a:bodyPr/>
          <a:lstStyle/>
          <a:p>
            <a:fld id="{EAF8C554-03C4-49CD-BD28-2CD99286DF87}" type="slidenum">
              <a:rPr lang="en-US" smtClean="0"/>
              <a:t>60</a:t>
            </a:fld>
            <a:endParaRPr lang="en-US"/>
          </a:p>
        </p:txBody>
      </p:sp>
    </p:spTree>
    <p:extLst>
      <p:ext uri="{BB962C8B-B14F-4D97-AF65-F5344CB8AC3E}">
        <p14:creationId xmlns:p14="http://schemas.microsoft.com/office/powerpoint/2010/main" val="2277572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
        <p:nvSpPr>
          <p:cNvPr id="4" name="Slide Number Placeholder 3"/>
          <p:cNvSpPr>
            <a:spLocks noGrp="1"/>
          </p:cNvSpPr>
          <p:nvPr>
            <p:ph type="sldNum" sz="quarter" idx="5"/>
          </p:nvPr>
        </p:nvSpPr>
        <p:spPr/>
        <p:txBody>
          <a:bodyPr/>
          <a:lstStyle/>
          <a:p>
            <a:fld id="{EAF8C554-03C4-49CD-BD28-2CD99286DF87}" type="slidenum">
              <a:rPr lang="en-US" smtClean="0"/>
              <a:t>61</a:t>
            </a:fld>
            <a:endParaRPr lang="en-US"/>
          </a:p>
        </p:txBody>
      </p:sp>
    </p:spTree>
    <p:extLst>
      <p:ext uri="{BB962C8B-B14F-4D97-AF65-F5344CB8AC3E}">
        <p14:creationId xmlns:p14="http://schemas.microsoft.com/office/powerpoint/2010/main" val="29028311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do not perceive the alternative option as a significant threat.</a:t>
            </a:r>
          </a:p>
          <a:p>
            <a:endParaRPr lang="en-US" dirty="0"/>
          </a:p>
          <a:p>
            <a:r>
              <a:rPr lang="en-US" dirty="0"/>
              <a:t>Simply put, this approach is accommodating the concerns of other people first of all, rather than one’s own concerns.  This technique emphasizes agreement rather than differences of opinion.</a:t>
            </a:r>
          </a:p>
          <a:p>
            <a:endParaRPr lang="en-US" dirty="0"/>
          </a:p>
          <a:p>
            <a:r>
              <a:rPr lang="en-US" dirty="0"/>
              <a:t>Here’s an analogy to explain what accommodation is:  When driving in traffic, I often see someone who is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
        <p:nvSpPr>
          <p:cNvPr id="4" name="Slide Number Placeholder 3"/>
          <p:cNvSpPr>
            <a:spLocks noGrp="1"/>
          </p:cNvSpPr>
          <p:nvPr>
            <p:ph type="sldNum" sz="quarter" idx="5"/>
          </p:nvPr>
        </p:nvSpPr>
        <p:spPr/>
        <p:txBody>
          <a:bodyPr/>
          <a:lstStyle/>
          <a:p>
            <a:fld id="{EAF8C554-03C4-49CD-BD28-2CD99286DF87}" type="slidenum">
              <a:rPr lang="en-US" smtClean="0"/>
              <a:t>62</a:t>
            </a:fld>
            <a:endParaRPr lang="en-US"/>
          </a:p>
        </p:txBody>
      </p:sp>
    </p:spTree>
    <p:extLst>
      <p:ext uri="{BB962C8B-B14F-4D97-AF65-F5344CB8AC3E}">
        <p14:creationId xmlns:p14="http://schemas.microsoft.com/office/powerpoint/2010/main" val="89640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wise old woman thought about their problem for some time and finally said that since she could no longer ride her camel that she would give them the camel.</a:t>
            </a:r>
          </a:p>
        </p:txBody>
      </p:sp>
      <p:sp>
        <p:nvSpPr>
          <p:cNvPr id="4" name="Slide Number Placeholder 3"/>
          <p:cNvSpPr>
            <a:spLocks noGrp="1"/>
          </p:cNvSpPr>
          <p:nvPr>
            <p:ph type="sldNum" sz="quarter" idx="5"/>
          </p:nvPr>
        </p:nvSpPr>
        <p:spPr/>
        <p:txBody>
          <a:bodyPr/>
          <a:lstStyle/>
          <a:p>
            <a:fld id="{EAF8C554-03C4-49CD-BD28-2CD99286DF87}" type="slidenum">
              <a:rPr lang="en-US" smtClean="0"/>
              <a:t>7</a:t>
            </a:fld>
            <a:endParaRPr lang="en-US"/>
          </a:p>
        </p:txBody>
      </p:sp>
    </p:spTree>
    <p:extLst>
      <p:ext uri="{BB962C8B-B14F-4D97-AF65-F5344CB8AC3E}">
        <p14:creationId xmlns:p14="http://schemas.microsoft.com/office/powerpoint/2010/main" val="688925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provide a temporary relief from a conflict or buy time until you are in a better to respond or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63</a:t>
            </a:fld>
            <a:endParaRPr lang="en-US"/>
          </a:p>
        </p:txBody>
      </p:sp>
    </p:spTree>
    <p:extLst>
      <p:ext uri="{BB962C8B-B14F-4D97-AF65-F5344CB8AC3E}">
        <p14:creationId xmlns:p14="http://schemas.microsoft.com/office/powerpoint/2010/main" val="4153729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 that just had to get in front of me.</a:t>
            </a:r>
          </a:p>
        </p:txBody>
      </p:sp>
      <p:sp>
        <p:nvSpPr>
          <p:cNvPr id="4" name="Slide Number Placeholder 3"/>
          <p:cNvSpPr>
            <a:spLocks noGrp="1"/>
          </p:cNvSpPr>
          <p:nvPr>
            <p:ph type="sldNum" sz="quarter" idx="5"/>
          </p:nvPr>
        </p:nvSpPr>
        <p:spPr/>
        <p:txBody>
          <a:bodyPr/>
          <a:lstStyle/>
          <a:p>
            <a:fld id="{EAF8C554-03C4-49CD-BD28-2CD99286DF87}" type="slidenum">
              <a:rPr lang="en-US" smtClean="0"/>
              <a:t>64</a:t>
            </a:fld>
            <a:endParaRPr lang="en-US"/>
          </a:p>
        </p:txBody>
      </p:sp>
    </p:spTree>
    <p:extLst>
      <p:ext uri="{BB962C8B-B14F-4D97-AF65-F5344CB8AC3E}">
        <p14:creationId xmlns:p14="http://schemas.microsoft.com/office/powerpoint/2010/main" val="26985657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have to shut up, swallow your pride, and accept that you are wrong.  It’s not giving up, its called growing up.</a:t>
            </a:r>
          </a:p>
        </p:txBody>
      </p:sp>
      <p:sp>
        <p:nvSpPr>
          <p:cNvPr id="4" name="Slide Number Placeholder 3"/>
          <p:cNvSpPr>
            <a:spLocks noGrp="1"/>
          </p:cNvSpPr>
          <p:nvPr>
            <p:ph type="sldNum" sz="quarter" idx="5"/>
          </p:nvPr>
        </p:nvSpPr>
        <p:spPr/>
        <p:txBody>
          <a:bodyPr/>
          <a:lstStyle/>
          <a:p>
            <a:fld id="{EAF8C554-03C4-49CD-BD28-2CD99286DF87}" type="slidenum">
              <a:rPr lang="en-US" smtClean="0"/>
              <a:t>65</a:t>
            </a:fld>
            <a:endParaRPr lang="en-US"/>
          </a:p>
        </p:txBody>
      </p:sp>
    </p:spTree>
    <p:extLst>
      <p:ext uri="{BB962C8B-B14F-4D97-AF65-F5344CB8AC3E}">
        <p14:creationId xmlns:p14="http://schemas.microsoft.com/office/powerpoint/2010/main" val="12311803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
        <p:nvSpPr>
          <p:cNvPr id="4" name="Slide Number Placeholder 3"/>
          <p:cNvSpPr>
            <a:spLocks noGrp="1"/>
          </p:cNvSpPr>
          <p:nvPr>
            <p:ph type="sldNum" sz="quarter" idx="5"/>
          </p:nvPr>
        </p:nvSpPr>
        <p:spPr/>
        <p:txBody>
          <a:bodyPr/>
          <a:lstStyle/>
          <a:p>
            <a:fld id="{EAF8C554-03C4-49CD-BD28-2CD99286DF87}" type="slidenum">
              <a:rPr lang="en-US" smtClean="0"/>
              <a:t>66</a:t>
            </a:fld>
            <a:endParaRPr lang="en-US"/>
          </a:p>
        </p:txBody>
      </p:sp>
    </p:spTree>
    <p:extLst>
      <p:ext uri="{BB962C8B-B14F-4D97-AF65-F5344CB8AC3E}">
        <p14:creationId xmlns:p14="http://schemas.microsoft.com/office/powerpoint/2010/main" val="41018109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accommodation will help to protect more important interests while giving up on some less important ones.  Someone is going to lose something, but if what is being lost is of less importance than what is gained, then there is a big benefit to gaining that big advantage.  Go back to my driving analogy.</a:t>
            </a:r>
          </a:p>
        </p:txBody>
      </p:sp>
      <p:sp>
        <p:nvSpPr>
          <p:cNvPr id="4" name="Slide Number Placeholder 3"/>
          <p:cNvSpPr>
            <a:spLocks noGrp="1"/>
          </p:cNvSpPr>
          <p:nvPr>
            <p:ph type="sldNum" sz="quarter" idx="5"/>
          </p:nvPr>
        </p:nvSpPr>
        <p:spPr/>
        <p:txBody>
          <a:bodyPr/>
          <a:lstStyle/>
          <a:p>
            <a:fld id="{EAF8C554-03C4-49CD-BD28-2CD99286DF87}" type="slidenum">
              <a:rPr lang="en-US" smtClean="0"/>
              <a:t>67</a:t>
            </a:fld>
            <a:endParaRPr lang="en-US"/>
          </a:p>
        </p:txBody>
      </p:sp>
    </p:spTree>
    <p:extLst>
      <p:ext uri="{BB962C8B-B14F-4D97-AF65-F5344CB8AC3E}">
        <p14:creationId xmlns:p14="http://schemas.microsoft.com/office/powerpoint/2010/main" val="42515328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an opportunity to reassess the situation from a different angle.  This is especially true when  you are resolving a conflict that you are directly involved in.  By basically giving up what you want and letting the other get what they want, you will be in a good position to see the situation from the other person’s view. </a:t>
            </a:r>
          </a:p>
        </p:txBody>
      </p:sp>
      <p:sp>
        <p:nvSpPr>
          <p:cNvPr id="4" name="Slide Number Placeholder 3"/>
          <p:cNvSpPr>
            <a:spLocks noGrp="1"/>
          </p:cNvSpPr>
          <p:nvPr>
            <p:ph type="sldNum" sz="quarter" idx="5"/>
          </p:nvPr>
        </p:nvSpPr>
        <p:spPr/>
        <p:txBody>
          <a:bodyPr/>
          <a:lstStyle/>
          <a:p>
            <a:fld id="{EAF8C554-03C4-49CD-BD28-2CD99286DF87}" type="slidenum">
              <a:rPr lang="en-US" smtClean="0"/>
              <a:t>68</a:t>
            </a:fld>
            <a:endParaRPr lang="en-US"/>
          </a:p>
        </p:txBody>
      </p:sp>
    </p:spTree>
    <p:extLst>
      <p:ext uri="{BB962C8B-B14F-4D97-AF65-F5344CB8AC3E}">
        <p14:creationId xmlns:p14="http://schemas.microsoft.com/office/powerpoint/2010/main" val="40495972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difficult to transition to a win-win solution in the future.  While not always possible, I think we all wish we could get to a win-win solution but the accommodation approach provides a lose-win solution – someone has to “lose” in order for the accommodation approach to be successful.  So let’s say you have used the accommodation approach to get a temporary solution in order to get work done with the thought that after a major deadline you will go back and work on a win-win solution using maybe the collaboration approach.  Or maybe you realized what is better is a lose/lose solution because in the end that is what is better for the team so you want to try to use the comprise approach.  Well once one side has won, it will be that much harder to get them back to the table and possibility “lose” what they have already have “won”.</a:t>
            </a:r>
          </a:p>
        </p:txBody>
      </p:sp>
      <p:sp>
        <p:nvSpPr>
          <p:cNvPr id="4" name="Slide Number Placeholder 3"/>
          <p:cNvSpPr>
            <a:spLocks noGrp="1"/>
          </p:cNvSpPr>
          <p:nvPr>
            <p:ph type="sldNum" sz="quarter" idx="5"/>
          </p:nvPr>
        </p:nvSpPr>
        <p:spPr/>
        <p:txBody>
          <a:bodyPr/>
          <a:lstStyle/>
          <a:p>
            <a:fld id="{EAF8C554-03C4-49CD-BD28-2CD99286DF87}" type="slidenum">
              <a:rPr lang="en-US" smtClean="0"/>
              <a:t>69</a:t>
            </a:fld>
            <a:endParaRPr lang="en-US"/>
          </a:p>
        </p:txBody>
      </p:sp>
    </p:spTree>
    <p:extLst>
      <p:ext uri="{BB962C8B-B14F-4D97-AF65-F5344CB8AC3E}">
        <p14:creationId xmlns:p14="http://schemas.microsoft.com/office/powerpoint/2010/main" val="2010038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I have seen it personally where I used accommodation because I needed a quick solution so my team can get back to what is important – work – and I will see where others not involved did not like my response.  This is especially true for my project managers as they might not like that someone won while someone lost; or more importantly, they might not like WHO won.  Now when this does happen, you have to work it out with those supporters so that they understand why you want down one path instead of another.</a:t>
            </a:r>
          </a:p>
        </p:txBody>
      </p:sp>
      <p:sp>
        <p:nvSpPr>
          <p:cNvPr id="4" name="Slide Number Placeholder 3"/>
          <p:cNvSpPr>
            <a:spLocks noGrp="1"/>
          </p:cNvSpPr>
          <p:nvPr>
            <p:ph type="sldNum" sz="quarter" idx="5"/>
          </p:nvPr>
        </p:nvSpPr>
        <p:spPr/>
        <p:txBody>
          <a:bodyPr/>
          <a:lstStyle/>
          <a:p>
            <a:fld id="{EAF8C554-03C4-49CD-BD28-2CD99286DF87}" type="slidenum">
              <a:rPr lang="en-US" smtClean="0"/>
              <a:t>70</a:t>
            </a:fld>
            <a:endParaRPr lang="en-US"/>
          </a:p>
        </p:txBody>
      </p:sp>
    </p:spTree>
    <p:extLst>
      <p:ext uri="{BB962C8B-B14F-4D97-AF65-F5344CB8AC3E}">
        <p14:creationId xmlns:p14="http://schemas.microsoft.com/office/powerpoint/2010/main" val="2493654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
        <p:nvSpPr>
          <p:cNvPr id="4" name="Slide Number Placeholder 3"/>
          <p:cNvSpPr>
            <a:spLocks noGrp="1"/>
          </p:cNvSpPr>
          <p:nvPr>
            <p:ph type="sldNum" sz="quarter" idx="5"/>
          </p:nvPr>
        </p:nvSpPr>
        <p:spPr/>
        <p:txBody>
          <a:bodyPr/>
          <a:lstStyle/>
          <a:p>
            <a:fld id="{EAF8C554-03C4-49CD-BD28-2CD99286DF87}" type="slidenum">
              <a:rPr lang="en-US" smtClean="0"/>
              <a:t>71</a:t>
            </a:fld>
            <a:endParaRPr lang="en-US"/>
          </a:p>
        </p:txBody>
      </p:sp>
    </p:spTree>
    <p:extLst>
      <p:ext uri="{BB962C8B-B14F-4D97-AF65-F5344CB8AC3E}">
        <p14:creationId xmlns:p14="http://schemas.microsoft.com/office/powerpoint/2010/main" val="1655091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involves pushing one’s viewpoint at the expense of another and will generate a win-lose solution.  When using this approach, an individual firmly pushes their own concerns despite the resistance of the other person.</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EAF8C554-03C4-49CD-BD28-2CD99286DF87}" type="slidenum">
              <a:rPr lang="en-US" smtClean="0"/>
              <a:t>72</a:t>
            </a:fld>
            <a:endParaRPr lang="en-US"/>
          </a:p>
        </p:txBody>
      </p:sp>
    </p:spTree>
    <p:extLst>
      <p:ext uri="{BB962C8B-B14F-4D97-AF65-F5344CB8AC3E}">
        <p14:creationId xmlns:p14="http://schemas.microsoft.com/office/powerpoint/2010/main" val="420633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they had 18 camels.  The first son took his half</a:t>
            </a:r>
          </a:p>
        </p:txBody>
      </p:sp>
      <p:sp>
        <p:nvSpPr>
          <p:cNvPr id="4" name="Slide Number Placeholder 3"/>
          <p:cNvSpPr>
            <a:spLocks noGrp="1"/>
          </p:cNvSpPr>
          <p:nvPr>
            <p:ph type="sldNum" sz="quarter" idx="5"/>
          </p:nvPr>
        </p:nvSpPr>
        <p:spPr/>
        <p:txBody>
          <a:bodyPr/>
          <a:lstStyle/>
          <a:p>
            <a:fld id="{EAF8C554-03C4-49CD-BD28-2CD99286DF87}" type="slidenum">
              <a:rPr lang="en-US" smtClean="0"/>
              <a:t>8</a:t>
            </a:fld>
            <a:endParaRPr lang="en-US"/>
          </a:p>
        </p:txBody>
      </p:sp>
    </p:spTree>
    <p:extLst>
      <p:ext uri="{BB962C8B-B14F-4D97-AF65-F5344CB8AC3E}">
        <p14:creationId xmlns:p14="http://schemas.microsoft.com/office/powerpoint/2010/main" val="696846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Assertiveness is the hallmark of this approach, and those employing this approach</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EAF8C554-03C4-49CD-BD28-2CD99286DF87}" type="slidenum">
              <a:rPr lang="en-US" smtClean="0"/>
              <a:t>73</a:t>
            </a:fld>
            <a:endParaRPr lang="en-US"/>
          </a:p>
        </p:txBody>
      </p:sp>
    </p:spTree>
    <p:extLst>
      <p:ext uri="{BB962C8B-B14F-4D97-AF65-F5344CB8AC3E}">
        <p14:creationId xmlns:p14="http://schemas.microsoft.com/office/powerpoint/2010/main" val="10507214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to address the conflict head-on.  It might involve high levels of emotions as the parties establish positions in what can sometimes evolve into hostile communications.</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EAF8C554-03C4-49CD-BD28-2CD99286DF87}" type="slidenum">
              <a:rPr lang="en-US" smtClean="0"/>
              <a:t>74</a:t>
            </a:fld>
            <a:endParaRPr lang="en-US"/>
          </a:p>
        </p:txBody>
      </p:sp>
    </p:spTree>
    <p:extLst>
      <p:ext uri="{BB962C8B-B14F-4D97-AF65-F5344CB8AC3E}">
        <p14:creationId xmlns:p14="http://schemas.microsoft.com/office/powerpoint/2010/main" val="405892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obvious time is when all other, less forceful methods, do not work or are ineffective.  So if you have been working long on hard on getting collaboration, compromise, or even accommodation to work with no luck then you are probably going to have to resort to using the Force approach in order to get the conflict resolved and get people back working.</a:t>
            </a:r>
          </a:p>
        </p:txBody>
      </p:sp>
      <p:sp>
        <p:nvSpPr>
          <p:cNvPr id="4" name="Slide Number Placeholder 3"/>
          <p:cNvSpPr>
            <a:spLocks noGrp="1"/>
          </p:cNvSpPr>
          <p:nvPr>
            <p:ph type="sldNum" sz="quarter" idx="5"/>
          </p:nvPr>
        </p:nvSpPr>
        <p:spPr/>
        <p:txBody>
          <a:bodyPr/>
          <a:lstStyle/>
          <a:p>
            <a:fld id="{EAF8C554-03C4-49CD-BD28-2CD99286DF87}" type="slidenum">
              <a:rPr lang="en-US" smtClean="0"/>
              <a:t>75</a:t>
            </a:fld>
            <a:endParaRPr lang="en-US"/>
          </a:p>
        </p:txBody>
      </p:sp>
    </p:spTree>
    <p:extLst>
      <p:ext uri="{BB962C8B-B14F-4D97-AF65-F5344CB8AC3E}">
        <p14:creationId xmlns:p14="http://schemas.microsoft.com/office/powerpoint/2010/main" val="2378052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stand up for you own rights and resist aggression and pressure from others.  As leaders, there are times when we need to assert our professional needs over others.  Generally you have become a leader because you are trusted professional and you have earned the right and have the experience to be right.  But be careful when using this approach when standing up for yourself as perception can quickly change and you are viewed as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76</a:t>
            </a:fld>
            <a:endParaRPr lang="en-US"/>
          </a:p>
        </p:txBody>
      </p:sp>
    </p:spTree>
    <p:extLst>
      <p:ext uri="{BB962C8B-B14F-4D97-AF65-F5344CB8AC3E}">
        <p14:creationId xmlns:p14="http://schemas.microsoft.com/office/powerpoint/2010/main" val="2352211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to stop an aggression.</a:t>
            </a:r>
          </a:p>
        </p:txBody>
      </p:sp>
      <p:sp>
        <p:nvSpPr>
          <p:cNvPr id="4" name="Slide Number Placeholder 3"/>
          <p:cNvSpPr>
            <a:spLocks noGrp="1"/>
          </p:cNvSpPr>
          <p:nvPr>
            <p:ph type="sldNum" sz="quarter" idx="5"/>
          </p:nvPr>
        </p:nvSpPr>
        <p:spPr/>
        <p:txBody>
          <a:bodyPr/>
          <a:lstStyle/>
          <a:p>
            <a:fld id="{EAF8C554-03C4-49CD-BD28-2CD99286DF87}" type="slidenum">
              <a:rPr lang="en-US" smtClean="0"/>
              <a:t>77</a:t>
            </a:fld>
            <a:endParaRPr lang="en-US"/>
          </a:p>
        </p:txBody>
      </p:sp>
    </p:spTree>
    <p:extLst>
      <p:ext uri="{BB962C8B-B14F-4D97-AF65-F5344CB8AC3E}">
        <p14:creationId xmlns:p14="http://schemas.microsoft.com/office/powerpoint/2010/main" val="3182314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well beings.  Well then maybe you just need to start with the force approach to resolve that conflict that has been going on for a long time.</a:t>
            </a:r>
          </a:p>
        </p:txBody>
      </p:sp>
      <p:sp>
        <p:nvSpPr>
          <p:cNvPr id="4" name="Slide Number Placeholder 3"/>
          <p:cNvSpPr>
            <a:spLocks noGrp="1"/>
          </p:cNvSpPr>
          <p:nvPr>
            <p:ph type="sldNum" sz="quarter" idx="5"/>
          </p:nvPr>
        </p:nvSpPr>
        <p:spPr/>
        <p:txBody>
          <a:bodyPr/>
          <a:lstStyle/>
          <a:p>
            <a:fld id="{EAF8C554-03C4-49CD-BD28-2CD99286DF87}" type="slidenum">
              <a:rPr lang="en-US" smtClean="0"/>
              <a:t>78</a:t>
            </a:fld>
            <a:endParaRPr lang="en-US"/>
          </a:p>
        </p:txBody>
      </p:sp>
    </p:spTree>
    <p:extLst>
      <p:ext uri="{BB962C8B-B14F-4D97-AF65-F5344CB8AC3E}">
        <p14:creationId xmlns:p14="http://schemas.microsoft.com/office/powerpoint/2010/main" val="37413848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 provide a quick resolution to a conflict.  There is not a lot of back and forth discussion from the different sides – actually there might not be any discussion – so this approach has a tendency to generate results pretty quickly.</a:t>
            </a:r>
          </a:p>
        </p:txBody>
      </p:sp>
      <p:sp>
        <p:nvSpPr>
          <p:cNvPr id="4" name="Slide Number Placeholder 3"/>
          <p:cNvSpPr>
            <a:spLocks noGrp="1"/>
          </p:cNvSpPr>
          <p:nvPr>
            <p:ph type="sldNum" sz="quarter" idx="5"/>
          </p:nvPr>
        </p:nvSpPr>
        <p:spPr/>
        <p:txBody>
          <a:bodyPr/>
          <a:lstStyle/>
          <a:p>
            <a:fld id="{EAF8C554-03C4-49CD-BD28-2CD99286DF87}" type="slidenum">
              <a:rPr lang="en-US" smtClean="0"/>
              <a:t>79</a:t>
            </a:fld>
            <a:endParaRPr lang="en-US"/>
          </a:p>
        </p:txBody>
      </p:sp>
    </p:spTree>
    <p:extLst>
      <p:ext uri="{BB962C8B-B14F-4D97-AF65-F5344CB8AC3E}">
        <p14:creationId xmlns:p14="http://schemas.microsoft.com/office/powerpoint/2010/main" val="8222804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draws respect when the action is a response to an aggression or hostility.  The self-esteem part is obvious since the one using the technique is getting what they want.  But you might be saying to me that even if you get some respect by using this approach, that respect is probably short lived.  Well that can be the case, but not always.  Example of Ferdinand Marcos – 1986 uprising.</a:t>
            </a:r>
          </a:p>
        </p:txBody>
      </p:sp>
      <p:sp>
        <p:nvSpPr>
          <p:cNvPr id="4" name="Slide Number Placeholder 3"/>
          <p:cNvSpPr>
            <a:spLocks noGrp="1"/>
          </p:cNvSpPr>
          <p:nvPr>
            <p:ph type="sldNum" sz="quarter" idx="5"/>
          </p:nvPr>
        </p:nvSpPr>
        <p:spPr/>
        <p:txBody>
          <a:bodyPr/>
          <a:lstStyle/>
          <a:p>
            <a:fld id="{EAF8C554-03C4-49CD-BD28-2CD99286DF87}" type="slidenum">
              <a:rPr lang="en-US" smtClean="0"/>
              <a:t>80</a:t>
            </a:fld>
            <a:endParaRPr lang="en-US"/>
          </a:p>
        </p:txBody>
      </p:sp>
    </p:spTree>
    <p:extLst>
      <p:ext uri="{BB962C8B-B14F-4D97-AF65-F5344CB8AC3E}">
        <p14:creationId xmlns:p14="http://schemas.microsoft.com/office/powerpoint/2010/main" val="13188005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negatively affect your relationship with the opponent in the long run.  Just like in my example with President Marcos, he continued to use the force approach and it caused strife among the people to the point that there was public demonstration and the city of Manila was overrun by opposition.  You have to be careful when using this approach to not become a dictator.</a:t>
            </a:r>
          </a:p>
        </p:txBody>
      </p:sp>
      <p:sp>
        <p:nvSpPr>
          <p:cNvPr id="4" name="Slide Number Placeholder 3"/>
          <p:cNvSpPr>
            <a:spLocks noGrp="1"/>
          </p:cNvSpPr>
          <p:nvPr>
            <p:ph type="sldNum" sz="quarter" idx="5"/>
          </p:nvPr>
        </p:nvSpPr>
        <p:spPr/>
        <p:txBody>
          <a:bodyPr/>
          <a:lstStyle/>
          <a:p>
            <a:fld id="{EAF8C554-03C4-49CD-BD28-2CD99286DF87}" type="slidenum">
              <a:rPr lang="en-US" smtClean="0"/>
              <a:t>81</a:t>
            </a:fld>
            <a:endParaRPr lang="en-US"/>
          </a:p>
        </p:txBody>
      </p:sp>
    </p:spTree>
    <p:extLst>
      <p:ext uri="{BB962C8B-B14F-4D97-AF65-F5344CB8AC3E}">
        <p14:creationId xmlns:p14="http://schemas.microsoft.com/office/powerpoint/2010/main" val="2802829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cause the opponent to react in the same way, even if the opponent did not intend to be forceful originally.  There is the concept of the flight-or-fight response which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
        <p:nvSpPr>
          <p:cNvPr id="4" name="Slide Number Placeholder 3"/>
          <p:cNvSpPr>
            <a:spLocks noGrp="1"/>
          </p:cNvSpPr>
          <p:nvPr>
            <p:ph type="sldNum" sz="quarter" idx="5"/>
          </p:nvPr>
        </p:nvSpPr>
        <p:spPr/>
        <p:txBody>
          <a:bodyPr/>
          <a:lstStyle/>
          <a:p>
            <a:fld id="{EAF8C554-03C4-49CD-BD28-2CD99286DF87}" type="slidenum">
              <a:rPr lang="en-US" smtClean="0"/>
              <a:t>82</a:t>
            </a:fld>
            <a:endParaRPr lang="en-US"/>
          </a:p>
        </p:txBody>
      </p:sp>
    </p:spTree>
    <p:extLst>
      <p:ext uri="{BB962C8B-B14F-4D97-AF65-F5344CB8AC3E}">
        <p14:creationId xmlns:p14="http://schemas.microsoft.com/office/powerpoint/2010/main" val="2014523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p:txBody>
      </p:sp>
      <p:sp>
        <p:nvSpPr>
          <p:cNvPr id="4" name="Slide Number Placeholder 3"/>
          <p:cNvSpPr>
            <a:spLocks noGrp="1"/>
          </p:cNvSpPr>
          <p:nvPr>
            <p:ph type="sldNum" sz="quarter" idx="5"/>
          </p:nvPr>
        </p:nvSpPr>
        <p:spPr/>
        <p:txBody>
          <a:bodyPr/>
          <a:lstStyle/>
          <a:p>
            <a:fld id="{EAF8C554-03C4-49CD-BD28-2CD99286DF87}" type="slidenum">
              <a:rPr lang="en-US" smtClean="0"/>
              <a:t>9</a:t>
            </a:fld>
            <a:endParaRPr lang="en-US"/>
          </a:p>
        </p:txBody>
      </p:sp>
    </p:spTree>
    <p:extLst>
      <p:ext uri="{BB962C8B-B14F-4D97-AF65-F5344CB8AC3E}">
        <p14:creationId xmlns:p14="http://schemas.microsoft.com/office/powerpoint/2010/main" val="1220797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a lot of energy and be exhausting to some individuals.  Look it can be a while lot easier to use something like the accommodation approach to resolve conflict.  Because there can be some resistance – at least at first – this can be tiring to the one enacting the technique.</a:t>
            </a:r>
          </a:p>
        </p:txBody>
      </p:sp>
      <p:sp>
        <p:nvSpPr>
          <p:cNvPr id="4" name="Slide Number Placeholder 3"/>
          <p:cNvSpPr>
            <a:spLocks noGrp="1"/>
          </p:cNvSpPr>
          <p:nvPr>
            <p:ph type="sldNum" sz="quarter" idx="5"/>
          </p:nvPr>
        </p:nvSpPr>
        <p:spPr/>
        <p:txBody>
          <a:bodyPr/>
          <a:lstStyle/>
          <a:p>
            <a:fld id="{EAF8C554-03C4-49CD-BD28-2CD99286DF87}" type="slidenum">
              <a:rPr lang="en-US" smtClean="0"/>
              <a:t>83</a:t>
            </a:fld>
            <a:endParaRPr lang="en-US"/>
          </a:p>
        </p:txBody>
      </p:sp>
    </p:spTree>
    <p:extLst>
      <p:ext uri="{BB962C8B-B14F-4D97-AF65-F5344CB8AC3E}">
        <p14:creationId xmlns:p14="http://schemas.microsoft.com/office/powerpoint/2010/main" val="28554952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important in my mind.  Using the force approach does not take advantage of the strong points of the other side’s position.  You are probably not even listening at what the other side has to say.  And if you do, you are not taking any advantage of their solutions.</a:t>
            </a:r>
          </a:p>
        </p:txBody>
      </p:sp>
      <p:sp>
        <p:nvSpPr>
          <p:cNvPr id="4" name="Slide Number Placeholder 3"/>
          <p:cNvSpPr>
            <a:spLocks noGrp="1"/>
          </p:cNvSpPr>
          <p:nvPr>
            <p:ph type="sldNum" sz="quarter" idx="5"/>
          </p:nvPr>
        </p:nvSpPr>
        <p:spPr/>
        <p:txBody>
          <a:bodyPr/>
          <a:lstStyle/>
          <a:p>
            <a:fld id="{EAF8C554-03C4-49CD-BD28-2CD99286DF87}" type="slidenum">
              <a:rPr lang="en-US" smtClean="0"/>
              <a:t>84</a:t>
            </a:fld>
            <a:endParaRPr lang="en-US"/>
          </a:p>
        </p:txBody>
      </p:sp>
    </p:spTree>
    <p:extLst>
      <p:ext uri="{BB962C8B-B14F-4D97-AF65-F5344CB8AC3E}">
        <p14:creationId xmlns:p14="http://schemas.microsoft.com/office/powerpoint/2010/main" val="6546059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85</a:t>
            </a:fld>
            <a:endParaRPr lang="en-US"/>
          </a:p>
        </p:txBody>
      </p:sp>
    </p:spTree>
    <p:extLst>
      <p:ext uri="{BB962C8B-B14F-4D97-AF65-F5344CB8AC3E}">
        <p14:creationId xmlns:p14="http://schemas.microsoft.com/office/powerpoint/2010/main" val="41954504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technique, the parties retreat or postpone a decision on a problem.</a:t>
            </a:r>
          </a:p>
        </p:txBody>
      </p:sp>
      <p:sp>
        <p:nvSpPr>
          <p:cNvPr id="4" name="Slide Number Placeholder 3"/>
          <p:cNvSpPr>
            <a:spLocks noGrp="1"/>
          </p:cNvSpPr>
          <p:nvPr>
            <p:ph type="sldNum" sz="quarter" idx="5"/>
          </p:nvPr>
        </p:nvSpPr>
        <p:spPr/>
        <p:txBody>
          <a:bodyPr/>
          <a:lstStyle/>
          <a:p>
            <a:fld id="{EAF8C554-03C4-49CD-BD28-2CD99286DF87}" type="slidenum">
              <a:rPr lang="en-US" smtClean="0"/>
              <a:t>86</a:t>
            </a:fld>
            <a:endParaRPr lang="en-US"/>
          </a:p>
        </p:txBody>
      </p:sp>
    </p:spTree>
    <p:extLst>
      <p:ext uri="{BB962C8B-B14F-4D97-AF65-F5344CB8AC3E}">
        <p14:creationId xmlns:p14="http://schemas.microsoft.com/office/powerpoint/2010/main" val="8534886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Dealing with problems is a PMI-ism; therefore, withdrawal is not usually not the best choice for resolving conflict, though there may situations where it is necessary.</a:t>
            </a:r>
          </a:p>
        </p:txBody>
      </p:sp>
      <p:sp>
        <p:nvSpPr>
          <p:cNvPr id="4" name="Slide Number Placeholder 3"/>
          <p:cNvSpPr>
            <a:spLocks noGrp="1"/>
          </p:cNvSpPr>
          <p:nvPr>
            <p:ph type="sldNum" sz="quarter" idx="5"/>
          </p:nvPr>
        </p:nvSpPr>
        <p:spPr/>
        <p:txBody>
          <a:bodyPr/>
          <a:lstStyle/>
          <a:p>
            <a:fld id="{EAF8C554-03C4-49CD-BD28-2CD99286DF87}" type="slidenum">
              <a:rPr lang="en-US" smtClean="0"/>
              <a:t>87</a:t>
            </a:fld>
            <a:endParaRPr lang="en-US"/>
          </a:p>
        </p:txBody>
      </p:sp>
    </p:spTree>
    <p:extLst>
      <p:ext uri="{BB962C8B-B14F-4D97-AF65-F5344CB8AC3E}">
        <p14:creationId xmlns:p14="http://schemas.microsoft.com/office/powerpoint/2010/main" val="2320595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not giving up, it’s just sidestepping or postponing the issue.</a:t>
            </a:r>
          </a:p>
        </p:txBody>
      </p:sp>
      <p:sp>
        <p:nvSpPr>
          <p:cNvPr id="4" name="Slide Number Placeholder 3"/>
          <p:cNvSpPr>
            <a:spLocks noGrp="1"/>
          </p:cNvSpPr>
          <p:nvPr>
            <p:ph type="sldNum" sz="quarter" idx="5"/>
          </p:nvPr>
        </p:nvSpPr>
        <p:spPr/>
        <p:txBody>
          <a:bodyPr/>
          <a:lstStyle/>
          <a:p>
            <a:fld id="{EAF8C554-03C4-49CD-BD28-2CD99286DF87}" type="slidenum">
              <a:rPr lang="en-US" smtClean="0"/>
              <a:t>88</a:t>
            </a:fld>
            <a:endParaRPr lang="en-US"/>
          </a:p>
        </p:txBody>
      </p:sp>
    </p:spTree>
    <p:extLst>
      <p:ext uri="{BB962C8B-B14F-4D97-AF65-F5344CB8AC3E}">
        <p14:creationId xmlns:p14="http://schemas.microsoft.com/office/powerpoint/2010/main" val="15021694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because you are lazy – which would be a bad reason to withdraw from a conflict.</a:t>
            </a:r>
          </a:p>
          <a:p>
            <a:endParaRPr lang="en-US" dirty="0"/>
          </a:p>
          <a:p>
            <a:r>
              <a:rPr lang="en-US" dirty="0"/>
              <a:t>Issue is trivial and not worth the effort.  Conflict come in all shapes and sizes and there are those that will not warrant your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89</a:t>
            </a:fld>
            <a:endParaRPr lang="en-US"/>
          </a:p>
        </p:txBody>
      </p:sp>
    </p:spTree>
    <p:extLst>
      <p:ext uri="{BB962C8B-B14F-4D97-AF65-F5344CB8AC3E}">
        <p14:creationId xmlns:p14="http://schemas.microsoft.com/office/powerpoint/2010/main" val="555813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and you do not have time to deal with it.  Again, if you are leader of some sort, then you live a busy life and just do not have time to get into every little conflict.</a:t>
            </a:r>
          </a:p>
        </p:txBody>
      </p:sp>
      <p:sp>
        <p:nvSpPr>
          <p:cNvPr id="4" name="Slide Number Placeholder 3"/>
          <p:cNvSpPr>
            <a:spLocks noGrp="1"/>
          </p:cNvSpPr>
          <p:nvPr>
            <p:ph type="sldNum" sz="quarter" idx="5"/>
          </p:nvPr>
        </p:nvSpPr>
        <p:spPr/>
        <p:txBody>
          <a:bodyPr/>
          <a:lstStyle/>
          <a:p>
            <a:fld id="{EAF8C554-03C4-49CD-BD28-2CD99286DF87}" type="slidenum">
              <a:rPr lang="en-US" smtClean="0"/>
              <a:t>90</a:t>
            </a:fld>
            <a:endParaRPr lang="en-US"/>
          </a:p>
        </p:txBody>
      </p:sp>
    </p:spTree>
    <p:extLst>
      <p:ext uri="{BB962C8B-B14F-4D97-AF65-F5344CB8AC3E}">
        <p14:creationId xmlns:p14="http://schemas.microsoft.com/office/powerpoint/2010/main" val="40298752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it might not be the right time or place to confront the issue or you need more time to think and collect information before you act.  This is actually a pretty common use of the withdrawal approach – or at least it should be.  Example of technical debt.</a:t>
            </a:r>
          </a:p>
        </p:txBody>
      </p:sp>
      <p:sp>
        <p:nvSpPr>
          <p:cNvPr id="4" name="Slide Number Placeholder 3"/>
          <p:cNvSpPr>
            <a:spLocks noGrp="1"/>
          </p:cNvSpPr>
          <p:nvPr>
            <p:ph type="sldNum" sz="quarter" idx="5"/>
          </p:nvPr>
        </p:nvSpPr>
        <p:spPr/>
        <p:txBody>
          <a:bodyPr/>
          <a:lstStyle/>
          <a:p>
            <a:fld id="{EAF8C554-03C4-49CD-BD28-2CD99286DF87}" type="slidenum">
              <a:rPr lang="en-US" smtClean="0"/>
              <a:t>91</a:t>
            </a:fld>
            <a:endParaRPr lang="en-US"/>
          </a:p>
        </p:txBody>
      </p:sp>
    </p:spTree>
    <p:extLst>
      <p:ext uri="{BB962C8B-B14F-4D97-AF65-F5344CB8AC3E}">
        <p14:creationId xmlns:p14="http://schemas.microsoft.com/office/powerpoint/2010/main" val="4368061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getting your concerns met or you would have to put forth unreasonable efforts.</a:t>
            </a:r>
          </a:p>
        </p:txBody>
      </p:sp>
      <p:sp>
        <p:nvSpPr>
          <p:cNvPr id="4" name="Slide Number Placeholder 3"/>
          <p:cNvSpPr>
            <a:spLocks noGrp="1"/>
          </p:cNvSpPr>
          <p:nvPr>
            <p:ph type="sldNum" sz="quarter" idx="5"/>
          </p:nvPr>
        </p:nvSpPr>
        <p:spPr/>
        <p:txBody>
          <a:bodyPr/>
          <a:lstStyle/>
          <a:p>
            <a:fld id="{EAF8C554-03C4-49CD-BD28-2CD99286DF87}" type="slidenum">
              <a:rPr lang="en-US" smtClean="0"/>
              <a:t>92</a:t>
            </a:fld>
            <a:endParaRPr lang="en-US"/>
          </a:p>
        </p:txBody>
      </p:sp>
    </p:spTree>
    <p:extLst>
      <p:ext uri="{BB962C8B-B14F-4D97-AF65-F5344CB8AC3E}">
        <p14:creationId xmlns:p14="http://schemas.microsoft.com/office/powerpoint/2010/main" val="256159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p:txBody>
      </p:sp>
      <p:sp>
        <p:nvSpPr>
          <p:cNvPr id="4" name="Slide Number Placeholder 3"/>
          <p:cNvSpPr>
            <a:spLocks noGrp="1"/>
          </p:cNvSpPr>
          <p:nvPr>
            <p:ph type="sldNum" sz="quarter" idx="5"/>
          </p:nvPr>
        </p:nvSpPr>
        <p:spPr/>
        <p:txBody>
          <a:bodyPr/>
          <a:lstStyle/>
          <a:p>
            <a:fld id="{EAF8C554-03C4-49CD-BD28-2CD99286DF87}" type="slidenum">
              <a:rPr lang="en-US" smtClean="0"/>
              <a:t>10</a:t>
            </a:fld>
            <a:endParaRPr lang="en-US"/>
          </a:p>
        </p:txBody>
      </p:sp>
    </p:spTree>
    <p:extLst>
      <p:ext uri="{BB962C8B-B14F-4D97-AF65-F5344CB8AC3E}">
        <p14:creationId xmlns:p14="http://schemas.microsoft.com/office/powerpoint/2010/main" val="29194218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
        <p:nvSpPr>
          <p:cNvPr id="4" name="Slide Number Placeholder 3"/>
          <p:cNvSpPr>
            <a:spLocks noGrp="1"/>
          </p:cNvSpPr>
          <p:nvPr>
            <p:ph type="sldNum" sz="quarter" idx="5"/>
          </p:nvPr>
        </p:nvSpPr>
        <p:spPr/>
        <p:txBody>
          <a:bodyPr/>
          <a:lstStyle/>
          <a:p>
            <a:fld id="{EAF8C554-03C4-49CD-BD28-2CD99286DF87}" type="slidenum">
              <a:rPr lang="en-US" smtClean="0"/>
              <a:t>93</a:t>
            </a:fld>
            <a:endParaRPr lang="en-US"/>
          </a:p>
        </p:txBody>
      </p:sp>
    </p:spTree>
    <p:extLst>
      <p:ext uri="{BB962C8B-B14F-4D97-AF65-F5344CB8AC3E}">
        <p14:creationId xmlns:p14="http://schemas.microsoft.com/office/powerpoint/2010/main" val="13018548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unable to handle the conflict such as when you are too emotionally involved or another can handle it better.  If you are emotionally involved in a situation, then it’s probably better to take a step back and let someone else come in.</a:t>
            </a:r>
          </a:p>
        </p:txBody>
      </p:sp>
      <p:sp>
        <p:nvSpPr>
          <p:cNvPr id="4" name="Slide Number Placeholder 3"/>
          <p:cNvSpPr>
            <a:spLocks noGrp="1"/>
          </p:cNvSpPr>
          <p:nvPr>
            <p:ph type="sldNum" sz="quarter" idx="5"/>
          </p:nvPr>
        </p:nvSpPr>
        <p:spPr/>
        <p:txBody>
          <a:bodyPr/>
          <a:lstStyle/>
          <a:p>
            <a:fld id="{EAF8C554-03C4-49CD-BD28-2CD99286DF87}" type="slidenum">
              <a:rPr lang="en-US" smtClean="0"/>
              <a:t>94</a:t>
            </a:fld>
            <a:endParaRPr lang="en-US"/>
          </a:p>
        </p:txBody>
      </p:sp>
    </p:spTree>
    <p:extLst>
      <p:ext uri="{BB962C8B-B14F-4D97-AF65-F5344CB8AC3E}">
        <p14:creationId xmlns:p14="http://schemas.microsoft.com/office/powerpoint/2010/main" val="30278756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opponent is forcing or attempting aggression, you may choose to withdraw and postpone your response until you are in more favorable circumstance for you to push back.</a:t>
            </a:r>
          </a:p>
        </p:txBody>
      </p:sp>
      <p:sp>
        <p:nvSpPr>
          <p:cNvPr id="4" name="Slide Number Placeholder 3"/>
          <p:cNvSpPr>
            <a:spLocks noGrp="1"/>
          </p:cNvSpPr>
          <p:nvPr>
            <p:ph type="sldNum" sz="quarter" idx="5"/>
          </p:nvPr>
        </p:nvSpPr>
        <p:spPr/>
        <p:txBody>
          <a:bodyPr/>
          <a:lstStyle/>
          <a:p>
            <a:fld id="{EAF8C554-03C4-49CD-BD28-2CD99286DF87}" type="slidenum">
              <a:rPr lang="en-US" smtClean="0"/>
              <a:t>95</a:t>
            </a:fld>
            <a:endParaRPr lang="en-US"/>
          </a:p>
        </p:txBody>
      </p:sp>
    </p:spTree>
    <p:extLst>
      <p:ext uri="{BB962C8B-B14F-4D97-AF65-F5344CB8AC3E}">
        <p14:creationId xmlns:p14="http://schemas.microsoft.com/office/powerpoint/2010/main" val="13923045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 stress approach when the conflict is short.  There are times when we see that the conflict is going to be a short one; so instead of creating a bunch of stress trying to solve the conflict, the withdrawal approach provides a way to lower the stress all around.</a:t>
            </a:r>
          </a:p>
        </p:txBody>
      </p:sp>
      <p:sp>
        <p:nvSpPr>
          <p:cNvPr id="4" name="Slide Number Placeholder 3"/>
          <p:cNvSpPr>
            <a:spLocks noGrp="1"/>
          </p:cNvSpPr>
          <p:nvPr>
            <p:ph type="sldNum" sz="quarter" idx="5"/>
          </p:nvPr>
        </p:nvSpPr>
        <p:spPr/>
        <p:txBody>
          <a:bodyPr/>
          <a:lstStyle/>
          <a:p>
            <a:fld id="{EAF8C554-03C4-49CD-BD28-2CD99286DF87}" type="slidenum">
              <a:rPr lang="en-US" smtClean="0"/>
              <a:t>96</a:t>
            </a:fld>
            <a:endParaRPr lang="en-US"/>
          </a:p>
        </p:txBody>
      </p:sp>
    </p:spTree>
    <p:extLst>
      <p:ext uri="{BB962C8B-B14F-4D97-AF65-F5344CB8AC3E}">
        <p14:creationId xmlns:p14="http://schemas.microsoft.com/office/powerpoint/2010/main" val="22513650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the ability and time to focus on more important or more urgent issues instead.  Like I have said, you will have all sorts of conflicts come your way and they do not all </a:t>
            </a:r>
            <a:r>
              <a:rPr lang="en-US" dirty="0" err="1"/>
              <a:t>desrve</a:t>
            </a:r>
            <a:r>
              <a:rPr lang="en-US" dirty="0"/>
              <a:t> the same level of attention.</a:t>
            </a:r>
          </a:p>
        </p:txBody>
      </p:sp>
      <p:sp>
        <p:nvSpPr>
          <p:cNvPr id="4" name="Slide Number Placeholder 3"/>
          <p:cNvSpPr>
            <a:spLocks noGrp="1"/>
          </p:cNvSpPr>
          <p:nvPr>
            <p:ph type="sldNum" sz="quarter" idx="5"/>
          </p:nvPr>
        </p:nvSpPr>
        <p:spPr/>
        <p:txBody>
          <a:bodyPr/>
          <a:lstStyle/>
          <a:p>
            <a:fld id="{EAF8C554-03C4-49CD-BD28-2CD99286DF87}" type="slidenum">
              <a:rPr lang="en-US" smtClean="0"/>
              <a:t>97</a:t>
            </a:fld>
            <a:endParaRPr lang="en-US"/>
          </a:p>
        </p:txBody>
      </p:sp>
    </p:spTree>
    <p:extLst>
      <p:ext uri="{BB962C8B-B14F-4D97-AF65-F5344CB8AC3E}">
        <p14:creationId xmlns:p14="http://schemas.microsoft.com/office/powerpoint/2010/main" val="16557048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Withdrawal approach gives you time to better prepare and collect information before you act.</a:t>
            </a:r>
          </a:p>
        </p:txBody>
      </p:sp>
      <p:sp>
        <p:nvSpPr>
          <p:cNvPr id="4" name="Slide Number Placeholder 3"/>
          <p:cNvSpPr>
            <a:spLocks noGrp="1"/>
          </p:cNvSpPr>
          <p:nvPr>
            <p:ph type="sldNum" sz="quarter" idx="5"/>
          </p:nvPr>
        </p:nvSpPr>
        <p:spPr/>
        <p:txBody>
          <a:bodyPr/>
          <a:lstStyle/>
          <a:p>
            <a:fld id="{EAF8C554-03C4-49CD-BD28-2CD99286DF87}" type="slidenum">
              <a:rPr lang="en-US" smtClean="0"/>
              <a:t>98</a:t>
            </a:fld>
            <a:endParaRPr lang="en-US"/>
          </a:p>
        </p:txBody>
      </p:sp>
    </p:spTree>
    <p:extLst>
      <p:ext uri="{BB962C8B-B14F-4D97-AF65-F5344CB8AC3E}">
        <p14:creationId xmlns:p14="http://schemas.microsoft.com/office/powerpoint/2010/main" val="5045409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disadvantage is that using this technique may lead to weakening or losing your position; not acting may be interpreted as an agreement.  Using withdrawing strategies without negatively affecting your own position requires certain skill and experience.  You do not want to be considered weak, as you will no longer be a leader.</a:t>
            </a:r>
          </a:p>
        </p:txBody>
      </p:sp>
      <p:sp>
        <p:nvSpPr>
          <p:cNvPr id="4" name="Slide Number Placeholder 3"/>
          <p:cNvSpPr>
            <a:spLocks noGrp="1"/>
          </p:cNvSpPr>
          <p:nvPr>
            <p:ph type="sldNum" sz="quarter" idx="5"/>
          </p:nvPr>
        </p:nvSpPr>
        <p:spPr/>
        <p:txBody>
          <a:bodyPr/>
          <a:lstStyle/>
          <a:p>
            <a:fld id="{EAF8C554-03C4-49CD-BD28-2CD99286DF87}" type="slidenum">
              <a:rPr lang="en-US" smtClean="0"/>
              <a:t>99</a:t>
            </a:fld>
            <a:endParaRPr lang="en-US"/>
          </a:p>
        </p:txBody>
      </p:sp>
    </p:spTree>
    <p:extLst>
      <p:ext uri="{BB962C8B-B14F-4D97-AF65-F5344CB8AC3E}">
        <p14:creationId xmlns:p14="http://schemas.microsoft.com/office/powerpoint/2010/main" val="1907397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solidFill>
                  <a:schemeClr val="bg1"/>
                </a:solidFill>
              </a:rPr>
              <a:t>Interpreted as agreement</a:t>
            </a:r>
          </a:p>
        </p:txBody>
      </p:sp>
      <p:sp>
        <p:nvSpPr>
          <p:cNvPr id="4" name="Slide Number Placeholder 3"/>
          <p:cNvSpPr>
            <a:spLocks noGrp="1"/>
          </p:cNvSpPr>
          <p:nvPr>
            <p:ph type="sldNum" sz="quarter" idx="5"/>
          </p:nvPr>
        </p:nvSpPr>
        <p:spPr/>
        <p:txBody>
          <a:bodyPr/>
          <a:lstStyle/>
          <a:p>
            <a:fld id="{EAF8C554-03C4-49CD-BD28-2CD99286DF87}" type="slidenum">
              <a:rPr lang="en-US" smtClean="0"/>
              <a:t>100</a:t>
            </a:fld>
            <a:endParaRPr lang="en-US"/>
          </a:p>
        </p:txBody>
      </p:sp>
    </p:spTree>
    <p:extLst>
      <p:ext uri="{BB962C8B-B14F-4D97-AF65-F5344CB8AC3E}">
        <p14:creationId xmlns:p14="http://schemas.microsoft.com/office/powerpoint/2010/main" val="6934046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In my role, I see conflicts between developers and project mangers and there are times where if I do not act – even though it might be in mine or the team’s best interest  - it can cause one of those sides to feel slighted by my “lack” of action.</a:t>
            </a:r>
          </a:p>
        </p:txBody>
      </p:sp>
      <p:sp>
        <p:nvSpPr>
          <p:cNvPr id="4" name="Slide Number Placeholder 3"/>
          <p:cNvSpPr>
            <a:spLocks noGrp="1"/>
          </p:cNvSpPr>
          <p:nvPr>
            <p:ph type="sldNum" sz="quarter" idx="5"/>
          </p:nvPr>
        </p:nvSpPr>
        <p:spPr/>
        <p:txBody>
          <a:bodyPr/>
          <a:lstStyle/>
          <a:p>
            <a:fld id="{EAF8C554-03C4-49CD-BD28-2CD99286DF87}" type="slidenum">
              <a:rPr lang="en-US" smtClean="0"/>
              <a:t>101</a:t>
            </a:fld>
            <a:endParaRPr lang="en-US"/>
          </a:p>
        </p:txBody>
      </p:sp>
    </p:spTree>
    <p:extLst>
      <p:ext uri="{BB962C8B-B14F-4D97-AF65-F5344CB8AC3E}">
        <p14:creationId xmlns:p14="http://schemas.microsoft.com/office/powerpoint/2010/main" val="3213993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
        <p:nvSpPr>
          <p:cNvPr id="4" name="Slide Number Placeholder 3"/>
          <p:cNvSpPr>
            <a:spLocks noGrp="1"/>
          </p:cNvSpPr>
          <p:nvPr>
            <p:ph type="sldNum" sz="quarter" idx="5"/>
          </p:nvPr>
        </p:nvSpPr>
        <p:spPr/>
        <p:txBody>
          <a:bodyPr/>
          <a:lstStyle/>
          <a:p>
            <a:fld id="{EAF8C554-03C4-49CD-BD28-2CD99286DF87}" type="slidenum">
              <a:rPr lang="en-US" smtClean="0"/>
              <a:t>102</a:t>
            </a:fld>
            <a:endParaRPr lang="en-US"/>
          </a:p>
        </p:txBody>
      </p:sp>
    </p:spTree>
    <p:extLst>
      <p:ext uri="{BB962C8B-B14F-4D97-AF65-F5344CB8AC3E}">
        <p14:creationId xmlns:p14="http://schemas.microsoft.com/office/powerpoint/2010/main" val="317461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DB9-B200-A3D1-ED31-14A8E42EE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0CD1C-E075-F70E-53BA-D451C18AD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20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6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EC1-C715-552F-08FB-F6F37D721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D16B22-FB2A-4C1D-722A-8CD344DA9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B61A-6BC8-8D69-8C7A-C7862C6712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62B60-3CD6-CB1B-C13D-BB68F058F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179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83BA-8B89-9F10-3C00-265403875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88405-2C6D-DF96-6975-B1EE82203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D796-FEFB-23FC-AB53-D0292DE9F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D64E-0D07-9BD0-B536-4980FF312F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557C4-6380-DB38-67D5-1A6C6EE9A1B4}"/>
              </a:ext>
            </a:extLst>
          </p:cNvPr>
          <p:cNvSpPr>
            <a:spLocks noGrp="1"/>
          </p:cNvSpPr>
          <p:nvPr>
            <p:ph type="body" idx="1"/>
          </p:nvPr>
        </p:nvSpPr>
        <p:spPr>
          <a:xfrm>
            <a:off x="839788" y="1681163"/>
            <a:ext cx="5157787"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49DB3FD-1F92-D714-7ED1-72E7EF14BCC9}"/>
              </a:ext>
            </a:extLst>
          </p:cNvPr>
          <p:cNvSpPr>
            <a:spLocks noGrp="1"/>
          </p:cNvSpPr>
          <p:nvPr>
            <p:ph sz="half" idx="2"/>
          </p:nvPr>
        </p:nvSpPr>
        <p:spPr>
          <a:xfrm>
            <a:off x="839788" y="2177592"/>
            <a:ext cx="5157787"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B5B8E45-6599-60A4-D24F-735836E424EA}"/>
              </a:ext>
            </a:extLst>
          </p:cNvPr>
          <p:cNvSpPr>
            <a:spLocks noGrp="1"/>
          </p:cNvSpPr>
          <p:nvPr>
            <p:ph type="body" sz="quarter" idx="3"/>
          </p:nvPr>
        </p:nvSpPr>
        <p:spPr>
          <a:xfrm>
            <a:off x="6172200" y="1681163"/>
            <a:ext cx="5183188" cy="4964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0255E51-3794-C20C-A7B6-1CB051E47C43}"/>
              </a:ext>
            </a:extLst>
          </p:cNvPr>
          <p:cNvSpPr>
            <a:spLocks noGrp="1"/>
          </p:cNvSpPr>
          <p:nvPr>
            <p:ph sz="quarter" idx="4"/>
          </p:nvPr>
        </p:nvSpPr>
        <p:spPr>
          <a:xfrm>
            <a:off x="6172200" y="2177592"/>
            <a:ext cx="5183188" cy="4012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84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0DB-7186-5E99-6C47-D108042A728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21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6E21-6E13-8D99-CF67-C0AA69A24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9B97F-E8DC-68C7-A647-06E9F0C4C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A435-0E5A-E795-DC03-53D783ABC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8454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044-4F3B-1648-A776-4591516CD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88320-41D6-35A0-6384-5EC269C90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C2514A-BC1D-C2BA-BAA0-6E790A460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0091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32E15-C54A-459A-8533-19A421262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A99B77A-677E-7DA5-41C6-C5BCEA1BC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609AC930-7BFB-E780-9261-4C7C0E5B5764}"/>
              </a:ext>
            </a:extLst>
          </p:cNvPr>
          <p:cNvSpPr txBox="1"/>
          <p:nvPr userDrawn="1"/>
        </p:nvSpPr>
        <p:spPr>
          <a:xfrm>
            <a:off x="5086109" y="6437735"/>
            <a:ext cx="2012026" cy="276999"/>
          </a:xfrm>
          <a:prstGeom prst="rect">
            <a:avLst/>
          </a:prstGeom>
          <a:noFill/>
        </p:spPr>
        <p:txBody>
          <a:bodyPr wrap="none" rtlCol="0">
            <a:spAutoFit/>
          </a:bodyPr>
          <a:lstStyle/>
          <a:p>
            <a:pPr algn="ctr"/>
            <a:r>
              <a:rPr lang="en-US" sz="1200" kern="1200" dirty="0">
                <a:solidFill>
                  <a:schemeClr val="bg1">
                    <a:lumMod val="75000"/>
                  </a:schemeClr>
                </a:solidFill>
                <a:latin typeface="+mn-lt"/>
                <a:ea typeface="+mn-ea"/>
                <a:cs typeface="+mn-cs"/>
              </a:rPr>
              <a:t>Secrets of Conflict Resolution</a:t>
            </a:r>
          </a:p>
        </p:txBody>
      </p:sp>
      <p:pic>
        <p:nvPicPr>
          <p:cNvPr id="8" name="Picture 7">
            <a:extLst>
              <a:ext uri="{FF2B5EF4-FFF2-40B4-BE49-F238E27FC236}">
                <a16:creationId xmlns:a16="http://schemas.microsoft.com/office/drawing/2014/main" id="{1F365E60-C3F4-7B86-D4C5-385DF179A86C}"/>
              </a:ext>
            </a:extLst>
          </p:cNvPr>
          <p:cNvPicPr>
            <a:picLocks noChangeAspect="1"/>
          </p:cNvPicPr>
          <p:nvPr userDrawn="1"/>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9" name="Picture 8">
            <a:extLst>
              <a:ext uri="{FF2B5EF4-FFF2-40B4-BE49-F238E27FC236}">
                <a16:creationId xmlns:a16="http://schemas.microsoft.com/office/drawing/2014/main" id="{8685E604-D23B-C64E-B2F9-2BB28B0ED7F3}"/>
              </a:ext>
            </a:extLst>
          </p:cNvPr>
          <p:cNvPicPr>
            <a:picLocks noChangeAspect="1"/>
          </p:cNvPicPr>
          <p:nvPr userDrawn="1"/>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Tree>
    <p:extLst>
      <p:ext uri="{BB962C8B-B14F-4D97-AF65-F5344CB8AC3E}">
        <p14:creationId xmlns:p14="http://schemas.microsoft.com/office/powerpoint/2010/main" val="337143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8D457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07992"/>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3.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gif"/></Relationships>
</file>

<file path=ppt/slides/_rels/slide11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4.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gif"/></Relationships>
</file>

<file path=ppt/slides/_rels/slide1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5.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gif"/></Relationships>
</file>

<file path=ppt/slides/_rels/slide11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6.png"/></Relationships>
</file>

<file path=ppt/slides/_rels/slide13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9.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3.xml"/><Relationship Id="rId1" Type="http://schemas.openxmlformats.org/officeDocument/2006/relationships/slideLayout" Target="../slideLayouts/slideLayout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124.xml"/><Relationship Id="rId1" Type="http://schemas.openxmlformats.org/officeDocument/2006/relationships/slideLayout" Target="../slideLayouts/slideLayout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1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5.xml"/><Relationship Id="rId1" Type="http://schemas.openxmlformats.org/officeDocument/2006/relationships/slideLayout" Target="../slideLayouts/slideLayout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0.svg"/></Relationships>
</file>

<file path=ppt/slides/_rels/slide14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6.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notesSlide" Target="../notesSlides/notesSlide126.xml"/><Relationship Id="rId16" Type="http://schemas.openxmlformats.org/officeDocument/2006/relationships/image" Target="../media/image80.svg"/><Relationship Id="rId1" Type="http://schemas.openxmlformats.org/officeDocument/2006/relationships/slideLayout" Target="../slideLayouts/slideLayout6.xml"/><Relationship Id="rId6" Type="http://schemas.openxmlformats.org/officeDocument/2006/relationships/image" Target="../media/image69.svg"/><Relationship Id="rId11" Type="http://schemas.openxmlformats.org/officeDocument/2006/relationships/image" Target="../media/image75.png"/><Relationship Id="rId5" Type="http://schemas.openxmlformats.org/officeDocument/2006/relationships/image" Target="../media/image68.png"/><Relationship Id="rId15" Type="http://schemas.openxmlformats.org/officeDocument/2006/relationships/image" Target="../media/image79.png"/><Relationship Id="rId10" Type="http://schemas.openxmlformats.org/officeDocument/2006/relationships/image" Target="../media/image74.svg"/><Relationship Id="rId4" Type="http://schemas.openxmlformats.org/officeDocument/2006/relationships/image" Target="../media/image70.svg"/><Relationship Id="rId9" Type="http://schemas.openxmlformats.org/officeDocument/2006/relationships/image" Target="../media/image73.png"/><Relationship Id="rId14" Type="http://schemas.openxmlformats.org/officeDocument/2006/relationships/image" Target="../media/image78.sv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hemeOverride" Target="../theme/themeOverride2.xml"/><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hemeOverride" Target="../theme/themeOverride3.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hemeOverride" Target="../theme/themeOverride4.xml"/><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hemeOverride" Target="../theme/themeOverride5.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hemeOverride" Target="../theme/themeOverride6.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hemeOverride" Target="../theme/themeOverride7.xml"/><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3259771"/>
            <a:ext cx="9371544" cy="1372599"/>
          </a:xfrm>
          <a:prstGeom prst="rect">
            <a:avLst/>
          </a:prstGeom>
        </p:spPr>
      </p:pic>
    </p:spTree>
    <p:extLst>
      <p:ext uri="{BB962C8B-B14F-4D97-AF65-F5344CB8AC3E}">
        <p14:creationId xmlns:p14="http://schemas.microsoft.com/office/powerpoint/2010/main" val="2051609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C5A7-0985-C50D-6A7A-D752DBAD2D12}"/>
              </a:ext>
            </a:extLst>
          </p:cNvPr>
          <p:cNvSpPr>
            <a:spLocks noGrp="1"/>
          </p:cNvSpPr>
          <p:nvPr>
            <p:ph type="title"/>
          </p:nvPr>
        </p:nvSpPr>
        <p:spPr/>
        <p:txBody>
          <a:bodyPr/>
          <a:lstStyle/>
          <a:p>
            <a:r>
              <a:rPr lang="en-US" dirty="0"/>
              <a:t>Withdrawal</a:t>
            </a:r>
          </a:p>
        </p:txBody>
      </p:sp>
      <p:sp>
        <p:nvSpPr>
          <p:cNvPr id="5" name="Text Placeholder 4">
            <a:extLst>
              <a:ext uri="{FF2B5EF4-FFF2-40B4-BE49-F238E27FC236}">
                <a16:creationId xmlns:a16="http://schemas.microsoft.com/office/drawing/2014/main" id="{EA64CD14-B888-4C2F-3CEA-6EC763796AF3}"/>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8B934877-1E76-E93A-77F6-32614857E294}"/>
              </a:ext>
            </a:extLst>
          </p:cNvPr>
          <p:cNvSpPr>
            <a:spLocks noGrp="1"/>
          </p:cNvSpPr>
          <p:nvPr>
            <p:ph sz="quarter" idx="4"/>
          </p:nvPr>
        </p:nvSpPr>
        <p:spPr/>
        <p:txBody>
          <a:bodyPr/>
          <a:lstStyle/>
          <a:p>
            <a:r>
              <a:rPr lang="en-US" dirty="0"/>
              <a:t>Lead to weaking or losing position</a:t>
            </a:r>
          </a:p>
          <a:p>
            <a:r>
              <a:rPr lang="en-US" b="1" dirty="0">
                <a:solidFill>
                  <a:srgbClr val="EA5F2A"/>
                </a:solidFill>
              </a:rPr>
              <a:t>Interpreted as agreement</a:t>
            </a:r>
          </a:p>
        </p:txBody>
      </p:sp>
      <p:pic>
        <p:nvPicPr>
          <p:cNvPr id="7" name="Content Placeholder 7">
            <a:extLst>
              <a:ext uri="{FF2B5EF4-FFF2-40B4-BE49-F238E27FC236}">
                <a16:creationId xmlns:a16="http://schemas.microsoft.com/office/drawing/2014/main" id="{3B14DCD6-68C6-910E-8A00-41E7B79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57787" cy="4498975"/>
          </a:xfrm>
          <a:prstGeom prst="rect">
            <a:avLst/>
          </a:prstGeom>
        </p:spPr>
      </p:pic>
    </p:spTree>
    <p:extLst>
      <p:ext uri="{BB962C8B-B14F-4D97-AF65-F5344CB8AC3E}">
        <p14:creationId xmlns:p14="http://schemas.microsoft.com/office/powerpoint/2010/main" val="11260690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C5A7-0985-C50D-6A7A-D752DBAD2D12}"/>
              </a:ext>
            </a:extLst>
          </p:cNvPr>
          <p:cNvSpPr>
            <a:spLocks noGrp="1"/>
          </p:cNvSpPr>
          <p:nvPr>
            <p:ph type="title"/>
          </p:nvPr>
        </p:nvSpPr>
        <p:spPr/>
        <p:txBody>
          <a:bodyPr/>
          <a:lstStyle/>
          <a:p>
            <a:r>
              <a:rPr lang="en-US" dirty="0"/>
              <a:t>Withdrawal</a:t>
            </a:r>
          </a:p>
        </p:txBody>
      </p:sp>
      <p:sp>
        <p:nvSpPr>
          <p:cNvPr id="5" name="Text Placeholder 4">
            <a:extLst>
              <a:ext uri="{FF2B5EF4-FFF2-40B4-BE49-F238E27FC236}">
                <a16:creationId xmlns:a16="http://schemas.microsoft.com/office/drawing/2014/main" id="{EA64CD14-B888-4C2F-3CEA-6EC763796AF3}"/>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8B934877-1E76-E93A-77F6-32614857E294}"/>
              </a:ext>
            </a:extLst>
          </p:cNvPr>
          <p:cNvSpPr>
            <a:spLocks noGrp="1"/>
          </p:cNvSpPr>
          <p:nvPr>
            <p:ph sz="quarter" idx="4"/>
          </p:nvPr>
        </p:nvSpPr>
        <p:spPr/>
        <p:txBody>
          <a:bodyPr/>
          <a:lstStyle/>
          <a:p>
            <a:r>
              <a:rPr lang="en-US" dirty="0"/>
              <a:t>Lead to weaking or losing position</a:t>
            </a:r>
          </a:p>
          <a:p>
            <a:r>
              <a:rPr lang="en-US" dirty="0"/>
              <a:t>Interpreted as agreement</a:t>
            </a:r>
          </a:p>
          <a:p>
            <a:r>
              <a:rPr lang="en-US" b="1" dirty="0">
                <a:solidFill>
                  <a:srgbClr val="EA5F2A"/>
                </a:solidFill>
              </a:rPr>
              <a:t>Negatively affect relationship with others</a:t>
            </a:r>
          </a:p>
        </p:txBody>
      </p:sp>
      <p:pic>
        <p:nvPicPr>
          <p:cNvPr id="7" name="Content Placeholder 7">
            <a:extLst>
              <a:ext uri="{FF2B5EF4-FFF2-40B4-BE49-F238E27FC236}">
                <a16:creationId xmlns:a16="http://schemas.microsoft.com/office/drawing/2014/main" id="{3B14DCD6-68C6-910E-8A00-41E7B79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57787" cy="4498975"/>
          </a:xfrm>
          <a:prstGeom prst="rect">
            <a:avLst/>
          </a:prstGeom>
        </p:spPr>
      </p:pic>
    </p:spTree>
    <p:extLst>
      <p:ext uri="{BB962C8B-B14F-4D97-AF65-F5344CB8AC3E}">
        <p14:creationId xmlns:p14="http://schemas.microsoft.com/office/powerpoint/2010/main" val="66625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D543-AF7E-B804-0E46-629986F15000}"/>
              </a:ext>
            </a:extLst>
          </p:cNvPr>
          <p:cNvSpPr>
            <a:spLocks noGrp="1"/>
          </p:cNvSpPr>
          <p:nvPr>
            <p:ph type="title"/>
          </p:nvPr>
        </p:nvSpPr>
        <p:spPr>
          <a:xfrm>
            <a:off x="838200" y="2766218"/>
            <a:ext cx="10515600" cy="1325563"/>
          </a:xfrm>
        </p:spPr>
        <p:txBody>
          <a:bodyPr>
            <a:normAutofit fontScale="90000"/>
          </a:bodyPr>
          <a:lstStyle/>
          <a:p>
            <a:pPr algn="ctr"/>
            <a:r>
              <a:rPr lang="en-US" sz="10700" dirty="0"/>
              <a:t>Exercise</a:t>
            </a:r>
            <a:endParaRPr lang="en-US" dirty="0"/>
          </a:p>
        </p:txBody>
      </p:sp>
    </p:spTree>
    <p:extLst>
      <p:ext uri="{BB962C8B-B14F-4D97-AF65-F5344CB8AC3E}">
        <p14:creationId xmlns:p14="http://schemas.microsoft.com/office/powerpoint/2010/main" val="504057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“Do it my way!”</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2497976"/>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600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“Let’s calm down and get the job done!”</a:t>
            </a:r>
          </a:p>
        </p:txBody>
      </p:sp>
      <p:sp>
        <p:nvSpPr>
          <p:cNvPr id="4" name="Rectangle 3">
            <a:extLst>
              <a:ext uri="{FF2B5EF4-FFF2-40B4-BE49-F238E27FC236}">
                <a16:creationId xmlns:a16="http://schemas.microsoft.com/office/drawing/2014/main" id="{15B1E163-DCA3-0388-CACC-16915FE512F9}"/>
              </a:ext>
            </a:extLst>
          </p:cNvPr>
          <p:cNvSpPr/>
          <p:nvPr/>
        </p:nvSpPr>
        <p:spPr>
          <a:xfrm>
            <a:off x="1074421" y="2497976"/>
            <a:ext cx="1025473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Accommodation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63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“Let us do a little of what both of you suggest.”</a:t>
            </a:r>
          </a:p>
        </p:txBody>
      </p:sp>
      <p:sp>
        <p:nvSpPr>
          <p:cNvPr id="4" name="Rectangle 3">
            <a:extLst>
              <a:ext uri="{FF2B5EF4-FFF2-40B4-BE49-F238E27FC236}">
                <a16:creationId xmlns:a16="http://schemas.microsoft.com/office/drawing/2014/main" id="{15B1E163-DCA3-0388-CACC-16915FE512F9}"/>
              </a:ext>
            </a:extLst>
          </p:cNvPr>
          <p:cNvSpPr/>
          <p:nvPr/>
        </p:nvSpPr>
        <p:spPr>
          <a:xfrm>
            <a:off x="2231181" y="2497976"/>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774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707886"/>
          </a:xfrm>
          <a:prstGeom prst="rect">
            <a:avLst/>
          </a:prstGeom>
          <a:noFill/>
        </p:spPr>
        <p:txBody>
          <a:bodyPr wrap="square" rtlCol="0">
            <a:spAutoFit/>
          </a:bodyPr>
          <a:lstStyle/>
          <a:p>
            <a:r>
              <a:rPr lang="en-US" sz="4000" dirty="0"/>
              <a:t>“Let’s deal with this issue next week.”</a:t>
            </a:r>
          </a:p>
        </p:txBody>
      </p:sp>
      <p:sp>
        <p:nvSpPr>
          <p:cNvPr id="4" name="Rectangle 3">
            <a:extLst>
              <a:ext uri="{FF2B5EF4-FFF2-40B4-BE49-F238E27FC236}">
                <a16:creationId xmlns:a16="http://schemas.microsoft.com/office/drawing/2014/main" id="{15B1E163-DCA3-0388-CACC-16915FE512F9}"/>
              </a:ext>
            </a:extLst>
          </p:cNvPr>
          <p:cNvSpPr/>
          <p:nvPr/>
        </p:nvSpPr>
        <p:spPr>
          <a:xfrm>
            <a:off x="2521358" y="2497976"/>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05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t>“Pat and Amanda, both of you want this project to cause as little distraction to your departments as possible.  With that in mind, I am sure we can come to be agreement on the purchase of equipment and what is best for the project.”</a:t>
            </a:r>
          </a:p>
        </p:txBody>
      </p:sp>
      <p:sp>
        <p:nvSpPr>
          <p:cNvPr id="4" name="Rectangle 3">
            <a:extLst>
              <a:ext uri="{FF2B5EF4-FFF2-40B4-BE49-F238E27FC236}">
                <a16:creationId xmlns:a16="http://schemas.microsoft.com/office/drawing/2014/main" id="{2860E916-2AC6-2117-BC6C-FF42C31CA6E5}"/>
              </a:ext>
            </a:extLst>
          </p:cNvPr>
          <p:cNvSpPr/>
          <p:nvPr/>
        </p:nvSpPr>
        <p:spPr>
          <a:xfrm>
            <a:off x="2606920" y="4971369"/>
            <a:ext cx="7189725"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Accommodation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018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t>“We have talked about new computers enough. I do not want to get the computers, and that is it!”</a:t>
            </a:r>
          </a:p>
        </p:txBody>
      </p:sp>
      <p:sp>
        <p:nvSpPr>
          <p:cNvPr id="4" name="Rectangle 3">
            <a:extLst>
              <a:ext uri="{FF2B5EF4-FFF2-40B4-BE49-F238E27FC236}">
                <a16:creationId xmlns:a16="http://schemas.microsoft.com/office/drawing/2014/main" id="{15B1E163-DCA3-0388-CACC-16915FE512F9}"/>
              </a:ext>
            </a:extLst>
          </p:cNvPr>
          <p:cNvSpPr/>
          <p:nvPr/>
        </p:nvSpPr>
        <p:spPr>
          <a:xfrm>
            <a:off x="4452169" y="3305264"/>
            <a:ext cx="3499228"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Force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588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3170099"/>
          </a:xfrm>
          <a:prstGeom prst="rect">
            <a:avLst/>
          </a:prstGeom>
          <a:noFill/>
        </p:spPr>
        <p:txBody>
          <a:bodyPr wrap="square" rtlCol="0">
            <a:spAutoFit/>
          </a:bodyPr>
          <a:lstStyle/>
          <a:p>
            <a:r>
              <a:rPr lang="en-US" sz="4000" dirty="0"/>
              <a:t>“Pat, you say the project should include the purchase of new computers, and Amanda, you say the project can use existing equipment.  I suggest we perform the following test on the existing equipment to determine if it needs to be replaced.”</a:t>
            </a:r>
          </a:p>
        </p:txBody>
      </p:sp>
      <p:sp>
        <p:nvSpPr>
          <p:cNvPr id="4" name="Rectangle 3">
            <a:extLst>
              <a:ext uri="{FF2B5EF4-FFF2-40B4-BE49-F238E27FC236}">
                <a16:creationId xmlns:a16="http://schemas.microsoft.com/office/drawing/2014/main" id="{2860E916-2AC6-2117-BC6C-FF42C31CA6E5}"/>
              </a:ext>
            </a:extLst>
          </p:cNvPr>
          <p:cNvSpPr/>
          <p:nvPr/>
        </p:nvSpPr>
        <p:spPr>
          <a:xfrm>
            <a:off x="3232063" y="4971369"/>
            <a:ext cx="5939447" cy="1323439"/>
          </a:xfrm>
          <a:prstGeom prst="rect">
            <a:avLst/>
          </a:prstGeom>
          <a:noFill/>
        </p:spPr>
        <p:txBody>
          <a:bodyPr wrap="none" lIns="91440" tIns="45720" rIns="91440" bIns="45720">
            <a:spAutoFit/>
          </a:bodyPr>
          <a:lstStyle/>
          <a:p>
            <a:pPr algn="ctr"/>
            <a:r>
              <a:rPr lang="en-US" sz="8000" b="1" dirty="0">
                <a:ln w="22225">
                  <a:solidFill>
                    <a:schemeClr val="accent2"/>
                  </a:solidFill>
                  <a:prstDash val="solid"/>
                </a:ln>
                <a:solidFill>
                  <a:schemeClr val="accent2">
                    <a:lumMod val="40000"/>
                    <a:lumOff val="60000"/>
                  </a:schemeClr>
                </a:solidFill>
              </a:rPr>
              <a:t>Collaboration</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65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483" y="2242458"/>
            <a:ext cx="7869034" cy="3418114"/>
          </a:xfrm>
          <a:prstGeom prst="rect">
            <a:avLst/>
          </a:prstGeom>
        </p:spPr>
      </p:pic>
    </p:spTree>
    <p:extLst>
      <p:ext uri="{BB962C8B-B14F-4D97-AF65-F5344CB8AC3E}">
        <p14:creationId xmlns:p14="http://schemas.microsoft.com/office/powerpoint/2010/main" val="3882347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323439"/>
          </a:xfrm>
          <a:prstGeom prst="rect">
            <a:avLst/>
          </a:prstGeom>
          <a:noFill/>
        </p:spPr>
        <p:txBody>
          <a:bodyPr wrap="square" rtlCol="0">
            <a:spAutoFit/>
          </a:bodyPr>
          <a:lstStyle/>
          <a:p>
            <a:r>
              <a:rPr lang="en-US" sz="4000" dirty="0"/>
              <a:t>“Let’s see what everyone things, and try to reach a consensus.”</a:t>
            </a:r>
          </a:p>
        </p:txBody>
      </p:sp>
      <p:sp>
        <p:nvSpPr>
          <p:cNvPr id="4" name="Rectangle 3">
            <a:extLst>
              <a:ext uri="{FF2B5EF4-FFF2-40B4-BE49-F238E27FC236}">
                <a16:creationId xmlns:a16="http://schemas.microsoft.com/office/drawing/2014/main" id="{15B1E163-DCA3-0388-CACC-16915FE512F9}"/>
              </a:ext>
            </a:extLst>
          </p:cNvPr>
          <p:cNvSpPr/>
          <p:nvPr/>
        </p:nvSpPr>
        <p:spPr>
          <a:xfrm>
            <a:off x="1971076" y="3305264"/>
            <a:ext cx="8461420"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Collaboration</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417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t>“Since we cannot decide on the purchase of new computers, we will have to wait until our meeting next month.”</a:t>
            </a:r>
          </a:p>
        </p:txBody>
      </p:sp>
      <p:sp>
        <p:nvSpPr>
          <p:cNvPr id="4" name="Rectangle 3">
            <a:extLst>
              <a:ext uri="{FF2B5EF4-FFF2-40B4-BE49-F238E27FC236}">
                <a16:creationId xmlns:a16="http://schemas.microsoft.com/office/drawing/2014/main" id="{15B1E163-DCA3-0388-CACC-16915FE512F9}"/>
              </a:ext>
            </a:extLst>
          </p:cNvPr>
          <p:cNvSpPr/>
          <p:nvPr/>
        </p:nvSpPr>
        <p:spPr>
          <a:xfrm>
            <a:off x="2521354" y="3827778"/>
            <a:ext cx="7360861"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Withdrawal</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300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19FC-E349-23B8-0FBA-286D34342C3D}"/>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962286E1-96EA-986A-A5AC-F63B51CE30A2}"/>
              </a:ext>
            </a:extLst>
          </p:cNvPr>
          <p:cNvSpPr txBox="1"/>
          <p:nvPr/>
        </p:nvSpPr>
        <p:spPr>
          <a:xfrm>
            <a:off x="731520" y="1690688"/>
            <a:ext cx="10940527" cy="1938992"/>
          </a:xfrm>
          <a:prstGeom prst="rect">
            <a:avLst/>
          </a:prstGeom>
          <a:noFill/>
        </p:spPr>
        <p:txBody>
          <a:bodyPr wrap="square" rtlCol="0">
            <a:spAutoFit/>
          </a:bodyPr>
          <a:lstStyle/>
          <a:p>
            <a:r>
              <a:rPr lang="en-US" sz="4000" dirty="0"/>
              <a:t>“Pat, what if we get new computers for the design activity on the project and use the existing computers for the monitoring functions?”</a:t>
            </a:r>
          </a:p>
        </p:txBody>
      </p:sp>
      <p:sp>
        <p:nvSpPr>
          <p:cNvPr id="4" name="Rectangle 3">
            <a:extLst>
              <a:ext uri="{FF2B5EF4-FFF2-40B4-BE49-F238E27FC236}">
                <a16:creationId xmlns:a16="http://schemas.microsoft.com/office/drawing/2014/main" id="{15B1E163-DCA3-0388-CACC-16915FE512F9}"/>
              </a:ext>
            </a:extLst>
          </p:cNvPr>
          <p:cNvSpPr/>
          <p:nvPr/>
        </p:nvSpPr>
        <p:spPr>
          <a:xfrm>
            <a:off x="2231178" y="3788590"/>
            <a:ext cx="794121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Compromise</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279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Understanding Group Dynamics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8291022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1015061" y="1065815"/>
            <a:ext cx="3779520" cy="4726369"/>
          </a:xfrm>
          <a:prstGeom prst="ellipse">
            <a:avLst/>
          </a:prstGeom>
          <a:ln>
            <a:noFill/>
          </a:ln>
          <a:effectLst>
            <a:softEdge rad="112500"/>
          </a:effectLst>
        </p:spPr>
      </p:pic>
      <p:sp>
        <p:nvSpPr>
          <p:cNvPr id="4" name="TextBox 3">
            <a:extLst>
              <a:ext uri="{FF2B5EF4-FFF2-40B4-BE49-F238E27FC236}">
                <a16:creationId xmlns:a16="http://schemas.microsoft.com/office/drawing/2014/main" id="{A773C201-A6D8-7438-6536-792D3C364CF8}"/>
              </a:ext>
            </a:extLst>
          </p:cNvPr>
          <p:cNvSpPr txBox="1"/>
          <p:nvPr/>
        </p:nvSpPr>
        <p:spPr>
          <a:xfrm>
            <a:off x="5108089" y="1244235"/>
            <a:ext cx="6333062" cy="3477875"/>
          </a:xfrm>
          <a:prstGeom prst="rect">
            <a:avLst/>
          </a:prstGeom>
          <a:noFill/>
        </p:spPr>
        <p:txBody>
          <a:bodyPr wrap="square" rtlCol="0">
            <a:spAutoFit/>
          </a:bodyPr>
          <a:lstStyle/>
          <a:p>
            <a:r>
              <a:rPr lang="en-US" sz="4400" dirty="0"/>
              <a:t>How can there be peace without people understanding each other; and how can this be if they don’t know each other?</a:t>
            </a:r>
          </a:p>
        </p:txBody>
      </p:sp>
      <p:sp>
        <p:nvSpPr>
          <p:cNvPr id="5" name="TextBox 4">
            <a:extLst>
              <a:ext uri="{FF2B5EF4-FFF2-40B4-BE49-F238E27FC236}">
                <a16:creationId xmlns:a16="http://schemas.microsoft.com/office/drawing/2014/main" id="{D8C8C010-B88E-25F6-C5A2-9E0203E8F7A0}"/>
              </a:ext>
            </a:extLst>
          </p:cNvPr>
          <p:cNvSpPr txBox="1"/>
          <p:nvPr/>
        </p:nvSpPr>
        <p:spPr>
          <a:xfrm>
            <a:off x="5108089" y="4722110"/>
            <a:ext cx="2686569" cy="523220"/>
          </a:xfrm>
          <a:prstGeom prst="rect">
            <a:avLst/>
          </a:prstGeom>
          <a:noFill/>
        </p:spPr>
        <p:txBody>
          <a:bodyPr wrap="none" rtlCol="0">
            <a:spAutoFit/>
          </a:bodyPr>
          <a:lstStyle/>
          <a:p>
            <a:r>
              <a:rPr lang="en-US" sz="2800" dirty="0">
                <a:solidFill>
                  <a:schemeClr val="bg1">
                    <a:lumMod val="65000"/>
                  </a:schemeClr>
                </a:solidFill>
              </a:rPr>
              <a:t>Lester B. Pearson</a:t>
            </a:r>
          </a:p>
        </p:txBody>
      </p:sp>
    </p:spTree>
    <p:extLst>
      <p:ext uri="{BB962C8B-B14F-4D97-AF65-F5344CB8AC3E}">
        <p14:creationId xmlns:p14="http://schemas.microsoft.com/office/powerpoint/2010/main" val="32421620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6121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23739814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4449-205A-552F-5201-BE8E00010259}"/>
              </a:ext>
            </a:extLst>
          </p:cNvPr>
          <p:cNvSpPr>
            <a:spLocks noGrp="1"/>
          </p:cNvSpPr>
          <p:nvPr>
            <p:ph type="title"/>
          </p:nvPr>
        </p:nvSpPr>
        <p:spPr/>
        <p:txBody>
          <a:bodyPr/>
          <a:lstStyle/>
          <a:p>
            <a:r>
              <a:rPr lang="en-US" dirty="0" err="1"/>
              <a:t>Karpman</a:t>
            </a:r>
            <a:r>
              <a:rPr lang="en-US" dirty="0"/>
              <a:t> Drama Triangle</a:t>
            </a:r>
          </a:p>
        </p:txBody>
      </p:sp>
      <p:grpSp>
        <p:nvGrpSpPr>
          <p:cNvPr id="16" name="Group 15">
            <a:extLst>
              <a:ext uri="{FF2B5EF4-FFF2-40B4-BE49-F238E27FC236}">
                <a16:creationId xmlns:a16="http://schemas.microsoft.com/office/drawing/2014/main" id="{58FA4CEE-6E26-B93D-A492-F12070ADAC81}"/>
              </a:ext>
            </a:extLst>
          </p:cNvPr>
          <p:cNvGrpSpPr/>
          <p:nvPr/>
        </p:nvGrpSpPr>
        <p:grpSpPr>
          <a:xfrm>
            <a:off x="975360" y="1502229"/>
            <a:ext cx="10241280" cy="4624886"/>
            <a:chOff x="966651" y="1867989"/>
            <a:chExt cx="10241280" cy="4624886"/>
          </a:xfrm>
        </p:grpSpPr>
        <p:sp>
          <p:nvSpPr>
            <p:cNvPr id="12" name="Rectangle 11">
              <a:extLst>
                <a:ext uri="{FF2B5EF4-FFF2-40B4-BE49-F238E27FC236}">
                  <a16:creationId xmlns:a16="http://schemas.microsoft.com/office/drawing/2014/main" id="{F27436B6-463F-37B4-EA63-F0235561194A}"/>
                </a:ext>
              </a:extLst>
            </p:cNvPr>
            <p:cNvSpPr/>
            <p:nvPr/>
          </p:nvSpPr>
          <p:spPr>
            <a:xfrm>
              <a:off x="966651" y="1867989"/>
              <a:ext cx="10241280" cy="462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E71925-E083-1017-249A-719B6649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56" y="2071626"/>
              <a:ext cx="2876698" cy="3466420"/>
            </a:xfrm>
            <a:prstGeom prst="rect">
              <a:avLst/>
            </a:prstGeom>
          </p:spPr>
        </p:pic>
        <p:grpSp>
          <p:nvGrpSpPr>
            <p:cNvPr id="10" name="Group 9">
              <a:extLst>
                <a:ext uri="{FF2B5EF4-FFF2-40B4-BE49-F238E27FC236}">
                  <a16:creationId xmlns:a16="http://schemas.microsoft.com/office/drawing/2014/main" id="{5BA341F8-E8D9-B976-4550-89F2DFE7A561}"/>
                </a:ext>
              </a:extLst>
            </p:cNvPr>
            <p:cNvGrpSpPr/>
            <p:nvPr/>
          </p:nvGrpSpPr>
          <p:grpSpPr>
            <a:xfrm>
              <a:off x="8129846" y="2098074"/>
              <a:ext cx="2738449" cy="3439972"/>
              <a:chOff x="8569234" y="2259874"/>
              <a:chExt cx="1802675" cy="2272937"/>
            </a:xfrm>
          </p:grpSpPr>
          <p:sp>
            <p:nvSpPr>
              <p:cNvPr id="9" name="Rectangle 8">
                <a:extLst>
                  <a:ext uri="{FF2B5EF4-FFF2-40B4-BE49-F238E27FC236}">
                    <a16:creationId xmlns:a16="http://schemas.microsoft.com/office/drawing/2014/main" id="{836472C3-E6B1-146A-239F-79CC4E4DA630}"/>
                  </a:ext>
                </a:extLst>
              </p:cNvPr>
              <p:cNvSpPr/>
              <p:nvPr/>
            </p:nvSpPr>
            <p:spPr>
              <a:xfrm>
                <a:off x="8569234" y="2259874"/>
                <a:ext cx="1802675" cy="227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3D05F-FF49-E494-B119-907DB607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987" y="2419350"/>
                <a:ext cx="1571625" cy="2019300"/>
              </a:xfrm>
              <a:prstGeom prst="rect">
                <a:avLst/>
              </a:prstGeom>
            </p:spPr>
          </p:pic>
        </p:grpSp>
        <p:pic>
          <p:nvPicPr>
            <p:cNvPr id="11" name="Picture 10">
              <a:extLst>
                <a:ext uri="{FF2B5EF4-FFF2-40B4-BE49-F238E27FC236}">
                  <a16:creationId xmlns:a16="http://schemas.microsoft.com/office/drawing/2014/main" id="{C773FBDD-23C0-266D-3368-638EFD349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430" y="2098073"/>
              <a:ext cx="2263140" cy="3439973"/>
            </a:xfrm>
            <a:prstGeom prst="rect">
              <a:avLst/>
            </a:prstGeom>
          </p:spPr>
        </p:pic>
        <p:sp>
          <p:nvSpPr>
            <p:cNvPr id="13" name="TextBox 12">
              <a:extLst>
                <a:ext uri="{FF2B5EF4-FFF2-40B4-BE49-F238E27FC236}">
                  <a16:creationId xmlns:a16="http://schemas.microsoft.com/office/drawing/2014/main" id="{2C386FC9-0C4B-0B91-39EF-DD959F19EA14}"/>
                </a:ext>
              </a:extLst>
            </p:cNvPr>
            <p:cNvSpPr txBox="1"/>
            <p:nvPr/>
          </p:nvSpPr>
          <p:spPr>
            <a:xfrm>
              <a:off x="1489296" y="5761426"/>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Persecutor</a:t>
              </a:r>
            </a:p>
          </p:txBody>
        </p:sp>
        <p:sp>
          <p:nvSpPr>
            <p:cNvPr id="14" name="TextBox 13">
              <a:extLst>
                <a:ext uri="{FF2B5EF4-FFF2-40B4-BE49-F238E27FC236}">
                  <a16:creationId xmlns:a16="http://schemas.microsoft.com/office/drawing/2014/main" id="{3DEF18FA-381E-E323-6BB5-105361532FB1}"/>
                </a:ext>
              </a:extLst>
            </p:cNvPr>
            <p:cNvSpPr txBox="1"/>
            <p:nvPr/>
          </p:nvSpPr>
          <p:spPr>
            <a:xfrm>
              <a:off x="4964430" y="5753850"/>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Rescuer</a:t>
              </a:r>
            </a:p>
          </p:txBody>
        </p:sp>
        <p:sp>
          <p:nvSpPr>
            <p:cNvPr id="15" name="TextBox 14">
              <a:extLst>
                <a:ext uri="{FF2B5EF4-FFF2-40B4-BE49-F238E27FC236}">
                  <a16:creationId xmlns:a16="http://schemas.microsoft.com/office/drawing/2014/main" id="{DBDF76A3-3507-1E6C-D7EB-7571BB7E65DF}"/>
                </a:ext>
              </a:extLst>
            </p:cNvPr>
            <p:cNvSpPr txBox="1"/>
            <p:nvPr/>
          </p:nvSpPr>
          <p:spPr>
            <a:xfrm>
              <a:off x="8331487" y="5715347"/>
              <a:ext cx="2269017" cy="523220"/>
            </a:xfrm>
            <a:prstGeom prst="rect">
              <a:avLst/>
            </a:prstGeom>
            <a:noFill/>
          </p:spPr>
          <p:txBody>
            <a:bodyPr wrap="square" rtlCol="0">
              <a:spAutoFit/>
            </a:bodyPr>
            <a:lstStyle/>
            <a:p>
              <a:pPr algn="ctr"/>
              <a:r>
                <a:rPr lang="en-US" sz="2800" dirty="0">
                  <a:solidFill>
                    <a:srgbClr val="0100FE"/>
                  </a:solidFill>
                  <a:latin typeface="Kamerik205 8" panose="020B0803030600020004" pitchFamily="34" charset="0"/>
                </a:rPr>
                <a:t>Victim</a:t>
              </a:r>
            </a:p>
          </p:txBody>
        </p:sp>
      </p:grpSp>
    </p:spTree>
    <p:extLst>
      <p:ext uri="{BB962C8B-B14F-4D97-AF65-F5344CB8AC3E}">
        <p14:creationId xmlns:p14="http://schemas.microsoft.com/office/powerpoint/2010/main" val="1226504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3D9-5A3F-DFB6-5D15-A6C0E3846DD8}"/>
              </a:ext>
            </a:extLst>
          </p:cNvPr>
          <p:cNvSpPr>
            <a:spLocks noGrp="1"/>
          </p:cNvSpPr>
          <p:nvPr>
            <p:ph type="title"/>
          </p:nvPr>
        </p:nvSpPr>
        <p:spPr/>
        <p:txBody>
          <a:bodyPr/>
          <a:lstStyle/>
          <a:p>
            <a:r>
              <a:rPr lang="en-US" dirty="0"/>
              <a:t>Little Red Riding Hood</a:t>
            </a:r>
          </a:p>
        </p:txBody>
      </p:sp>
      <p:pic>
        <p:nvPicPr>
          <p:cNvPr id="6" name="Picture Placeholder 5">
            <a:extLst>
              <a:ext uri="{FF2B5EF4-FFF2-40B4-BE49-F238E27FC236}">
                <a16:creationId xmlns:a16="http://schemas.microsoft.com/office/drawing/2014/main" id="{A7A85688-2D54-21AC-34A9-2DD77359166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4" name="Text Placeholder 3">
            <a:extLst>
              <a:ext uri="{FF2B5EF4-FFF2-40B4-BE49-F238E27FC236}">
                <a16:creationId xmlns:a16="http://schemas.microsoft.com/office/drawing/2014/main" id="{9D4114D2-1DBD-7396-E085-75FA45EA3F1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28949990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773-10B2-FA1B-F893-91258B5FBBB6}"/>
              </a:ext>
            </a:extLst>
          </p:cNvPr>
          <p:cNvSpPr>
            <a:spLocks noGrp="1"/>
          </p:cNvSpPr>
          <p:nvPr>
            <p:ph type="title"/>
          </p:nvPr>
        </p:nvSpPr>
        <p:spPr/>
        <p:txBody>
          <a:bodyPr/>
          <a:lstStyle/>
          <a:p>
            <a:r>
              <a:rPr lang="en-US" dirty="0"/>
              <a:t>Little Red Riding Hood</a:t>
            </a:r>
          </a:p>
        </p:txBody>
      </p:sp>
      <p:pic>
        <p:nvPicPr>
          <p:cNvPr id="5" name="Picture 4">
            <a:extLst>
              <a:ext uri="{FF2B5EF4-FFF2-40B4-BE49-F238E27FC236}">
                <a16:creationId xmlns:a16="http://schemas.microsoft.com/office/drawing/2014/main" id="{2D662B29-C831-6914-337E-067B3823C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272" y="1690688"/>
            <a:ext cx="2495309" cy="4014025"/>
          </a:xfrm>
          <a:prstGeom prst="rect">
            <a:avLst/>
          </a:prstGeom>
        </p:spPr>
      </p:pic>
      <p:pic>
        <p:nvPicPr>
          <p:cNvPr id="7" name="Picture 6">
            <a:extLst>
              <a:ext uri="{FF2B5EF4-FFF2-40B4-BE49-F238E27FC236}">
                <a16:creationId xmlns:a16="http://schemas.microsoft.com/office/drawing/2014/main" id="{96D6997D-41F0-196A-8886-D613C9710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419" y="1690688"/>
            <a:ext cx="2495308" cy="4037473"/>
          </a:xfrm>
          <a:prstGeom prst="rect">
            <a:avLst/>
          </a:prstGeom>
        </p:spPr>
      </p:pic>
    </p:spTree>
    <p:extLst>
      <p:ext uri="{BB962C8B-B14F-4D97-AF65-F5344CB8AC3E}">
        <p14:creationId xmlns:p14="http://schemas.microsoft.com/office/powerpoint/2010/main" val="224609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520" y="1950177"/>
            <a:ext cx="4376959" cy="3991788"/>
          </a:xfrm>
          <a:prstGeom prst="rect">
            <a:avLst/>
          </a:prstGeom>
        </p:spPr>
      </p:pic>
    </p:spTree>
    <p:extLst>
      <p:ext uri="{BB962C8B-B14F-4D97-AF65-F5344CB8AC3E}">
        <p14:creationId xmlns:p14="http://schemas.microsoft.com/office/powerpoint/2010/main" val="38612303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773-10B2-FA1B-F893-91258B5FBBB6}"/>
              </a:ext>
            </a:extLst>
          </p:cNvPr>
          <p:cNvSpPr>
            <a:spLocks noGrp="1"/>
          </p:cNvSpPr>
          <p:nvPr>
            <p:ph type="title"/>
          </p:nvPr>
        </p:nvSpPr>
        <p:spPr/>
        <p:txBody>
          <a:bodyPr/>
          <a:lstStyle/>
          <a:p>
            <a:r>
              <a:rPr lang="en-US" dirty="0"/>
              <a:t>Little Red Riding Hood</a:t>
            </a:r>
          </a:p>
        </p:txBody>
      </p:sp>
      <p:pic>
        <p:nvPicPr>
          <p:cNvPr id="5" name="Picture 4">
            <a:extLst>
              <a:ext uri="{FF2B5EF4-FFF2-40B4-BE49-F238E27FC236}">
                <a16:creationId xmlns:a16="http://schemas.microsoft.com/office/drawing/2014/main" id="{2D662B29-C831-6914-337E-067B3823C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272" y="1690688"/>
            <a:ext cx="2495309" cy="4014025"/>
          </a:xfrm>
          <a:prstGeom prst="rect">
            <a:avLst/>
          </a:prstGeom>
        </p:spPr>
      </p:pic>
      <p:pic>
        <p:nvPicPr>
          <p:cNvPr id="7" name="Picture 6">
            <a:extLst>
              <a:ext uri="{FF2B5EF4-FFF2-40B4-BE49-F238E27FC236}">
                <a16:creationId xmlns:a16="http://schemas.microsoft.com/office/drawing/2014/main" id="{96D6997D-41F0-196A-8886-D613C9710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419" y="1690688"/>
            <a:ext cx="2495308" cy="4037473"/>
          </a:xfrm>
          <a:prstGeom prst="rect">
            <a:avLst/>
          </a:prstGeom>
        </p:spPr>
      </p:pic>
    </p:spTree>
    <p:extLst>
      <p:ext uri="{BB962C8B-B14F-4D97-AF65-F5344CB8AC3E}">
        <p14:creationId xmlns:p14="http://schemas.microsoft.com/office/powerpoint/2010/main" val="300310430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3.7037E-7 L -0.21367 -0.00208 " pathEditMode="relative" rAng="0" ptsTypes="AA">
                                      <p:cBhvr>
                                        <p:cTn id="6" dur="1000" fill="hold"/>
                                        <p:tgtEl>
                                          <p:spTgt spid="5"/>
                                        </p:tgtEl>
                                        <p:attrNameLst>
                                          <p:attrName>ppt_x</p:attrName>
                                          <p:attrName>ppt_y</p:attrName>
                                        </p:attrNameLst>
                                      </p:cBhvr>
                                      <p:rCtr x="-10690" y="-116"/>
                                    </p:animMotion>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8773-10B2-FA1B-F893-91258B5FBBB6}"/>
              </a:ext>
            </a:extLst>
          </p:cNvPr>
          <p:cNvSpPr>
            <a:spLocks noGrp="1"/>
          </p:cNvSpPr>
          <p:nvPr>
            <p:ph type="title"/>
          </p:nvPr>
        </p:nvSpPr>
        <p:spPr/>
        <p:txBody>
          <a:bodyPr/>
          <a:lstStyle/>
          <a:p>
            <a:r>
              <a:rPr lang="en-US" dirty="0"/>
              <a:t>Little Red Riding Hood</a:t>
            </a:r>
          </a:p>
        </p:txBody>
      </p:sp>
      <p:pic>
        <p:nvPicPr>
          <p:cNvPr id="5" name="Picture 4">
            <a:extLst>
              <a:ext uri="{FF2B5EF4-FFF2-40B4-BE49-F238E27FC236}">
                <a16:creationId xmlns:a16="http://schemas.microsoft.com/office/drawing/2014/main" id="{2D662B29-C831-6914-337E-067B3823C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24" y="1690686"/>
            <a:ext cx="2495309" cy="4014025"/>
          </a:xfrm>
          <a:prstGeom prst="rect">
            <a:avLst/>
          </a:prstGeom>
        </p:spPr>
      </p:pic>
      <p:pic>
        <p:nvPicPr>
          <p:cNvPr id="7" name="Picture 6">
            <a:extLst>
              <a:ext uri="{FF2B5EF4-FFF2-40B4-BE49-F238E27FC236}">
                <a16:creationId xmlns:a16="http://schemas.microsoft.com/office/drawing/2014/main" id="{96D6997D-41F0-196A-8886-D613C97106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15189" y="1690686"/>
            <a:ext cx="3946164" cy="4014025"/>
          </a:xfrm>
          <a:prstGeom prst="rect">
            <a:avLst/>
          </a:prstGeom>
        </p:spPr>
      </p:pic>
      <p:pic>
        <p:nvPicPr>
          <p:cNvPr id="6" name="Picture 5">
            <a:extLst>
              <a:ext uri="{FF2B5EF4-FFF2-40B4-BE49-F238E27FC236}">
                <a16:creationId xmlns:a16="http://schemas.microsoft.com/office/drawing/2014/main" id="{8995D408-3524-FB84-CAD4-643F9F0AB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4810" y="674736"/>
            <a:ext cx="4461538" cy="5029975"/>
          </a:xfrm>
          <a:prstGeom prst="rect">
            <a:avLst/>
          </a:prstGeom>
        </p:spPr>
      </p:pic>
    </p:spTree>
    <p:extLst>
      <p:ext uri="{BB962C8B-B14F-4D97-AF65-F5344CB8AC3E}">
        <p14:creationId xmlns:p14="http://schemas.microsoft.com/office/powerpoint/2010/main" val="386508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F127-0266-0CDF-78B7-93E9C8C5E860}"/>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B1357F1E-05B2-2B2B-75CC-F7508E020E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4822" y="1690688"/>
            <a:ext cx="9422356" cy="3865944"/>
          </a:xfrm>
        </p:spPr>
      </p:pic>
    </p:spTree>
    <p:extLst>
      <p:ext uri="{BB962C8B-B14F-4D97-AF65-F5344CB8AC3E}">
        <p14:creationId xmlns:p14="http://schemas.microsoft.com/office/powerpoint/2010/main" val="23173838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AB4F-6EE0-E665-33F2-B745EBED4400}"/>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72ADC2AA-0A06-29D2-C2EF-639FA1859C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17971" y="1844829"/>
            <a:ext cx="4956058" cy="4312929"/>
          </a:xfrm>
        </p:spPr>
      </p:pic>
    </p:spTree>
    <p:extLst>
      <p:ext uri="{BB962C8B-B14F-4D97-AF65-F5344CB8AC3E}">
        <p14:creationId xmlns:p14="http://schemas.microsoft.com/office/powerpoint/2010/main" val="13598284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F127-0266-0CDF-78B7-93E9C8C5E860}"/>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B1357F1E-05B2-2B2B-75CC-F7508E020E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4822" y="1690688"/>
            <a:ext cx="9422356" cy="3865944"/>
          </a:xfrm>
        </p:spPr>
      </p:pic>
    </p:spTree>
    <p:extLst>
      <p:ext uri="{BB962C8B-B14F-4D97-AF65-F5344CB8AC3E}">
        <p14:creationId xmlns:p14="http://schemas.microsoft.com/office/powerpoint/2010/main" val="1829794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AB4F-6EE0-E665-33F2-B745EBED4400}"/>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72ADC2AA-0A06-29D2-C2EF-639FA1859C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17971" y="1844829"/>
            <a:ext cx="4956058" cy="4312929"/>
          </a:xfrm>
        </p:spPr>
      </p:pic>
    </p:spTree>
    <p:extLst>
      <p:ext uri="{BB962C8B-B14F-4D97-AF65-F5344CB8AC3E}">
        <p14:creationId xmlns:p14="http://schemas.microsoft.com/office/powerpoint/2010/main" val="9585968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30EB-8223-69C9-6D52-CBB67B48B152}"/>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A99C03FA-B043-DEA6-4CF4-45DEC7126B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5950" y="1690688"/>
            <a:ext cx="5880099" cy="4435187"/>
          </a:xfrm>
        </p:spPr>
      </p:pic>
    </p:spTree>
    <p:extLst>
      <p:ext uri="{BB962C8B-B14F-4D97-AF65-F5344CB8AC3E}">
        <p14:creationId xmlns:p14="http://schemas.microsoft.com/office/powerpoint/2010/main" val="3032514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53EB-80F1-BE23-3328-44295DEBE068}"/>
              </a:ext>
            </a:extLst>
          </p:cNvPr>
          <p:cNvSpPr>
            <a:spLocks noGrp="1"/>
          </p:cNvSpPr>
          <p:nvPr>
            <p:ph type="title"/>
          </p:nvPr>
        </p:nvSpPr>
        <p:spPr/>
        <p:txBody>
          <a:bodyPr/>
          <a:lstStyle/>
          <a:p>
            <a:r>
              <a:rPr lang="en-US" dirty="0"/>
              <a:t>Little Red Riding Hood</a:t>
            </a:r>
          </a:p>
        </p:txBody>
      </p:sp>
      <p:pic>
        <p:nvPicPr>
          <p:cNvPr id="5" name="Picture 4">
            <a:extLst>
              <a:ext uri="{FF2B5EF4-FFF2-40B4-BE49-F238E27FC236}">
                <a16:creationId xmlns:a16="http://schemas.microsoft.com/office/drawing/2014/main" id="{25558371-CF1B-B075-44C3-FC5CF6ED8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782" y="1690688"/>
            <a:ext cx="4956058" cy="4312929"/>
          </a:xfrm>
          <a:prstGeom prst="rect">
            <a:avLst/>
          </a:prstGeom>
        </p:spPr>
      </p:pic>
      <p:pic>
        <p:nvPicPr>
          <p:cNvPr id="7" name="Picture 6">
            <a:extLst>
              <a:ext uri="{FF2B5EF4-FFF2-40B4-BE49-F238E27FC236}">
                <a16:creationId xmlns:a16="http://schemas.microsoft.com/office/drawing/2014/main" id="{263EE347-84C9-B240-C476-3048FD5E3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7160" y="1690689"/>
            <a:ext cx="2378609" cy="4312929"/>
          </a:xfrm>
          <a:prstGeom prst="rect">
            <a:avLst/>
          </a:prstGeom>
        </p:spPr>
      </p:pic>
    </p:spTree>
    <p:extLst>
      <p:ext uri="{BB962C8B-B14F-4D97-AF65-F5344CB8AC3E}">
        <p14:creationId xmlns:p14="http://schemas.microsoft.com/office/powerpoint/2010/main" val="26668386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AD10-A4E3-E55C-6D13-B6047971A045}"/>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82334180-1EEE-D49C-56F1-15668F2DF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2032" y="1690688"/>
            <a:ext cx="9107935" cy="4367212"/>
          </a:xfrm>
        </p:spPr>
      </p:pic>
    </p:spTree>
    <p:extLst>
      <p:ext uri="{BB962C8B-B14F-4D97-AF65-F5344CB8AC3E}">
        <p14:creationId xmlns:p14="http://schemas.microsoft.com/office/powerpoint/2010/main" val="39241529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DCA5A-10BB-1260-FA54-9AD965129B30}"/>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000FA633-AD21-7D54-4769-490130DEF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72" y="1690688"/>
            <a:ext cx="2495309" cy="4014025"/>
          </a:xfrm>
          <a:prstGeom prst="rect">
            <a:avLst/>
          </a:prstGeom>
        </p:spPr>
      </p:pic>
      <p:pic>
        <p:nvPicPr>
          <p:cNvPr id="5" name="Picture 4">
            <a:extLst>
              <a:ext uri="{FF2B5EF4-FFF2-40B4-BE49-F238E27FC236}">
                <a16:creationId xmlns:a16="http://schemas.microsoft.com/office/drawing/2014/main" id="{518DE975-8E39-0DB4-CBB8-2ECBA0C50A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55591" y="1690688"/>
            <a:ext cx="2480816" cy="4014025"/>
          </a:xfrm>
          <a:prstGeom prst="rect">
            <a:avLst/>
          </a:prstGeom>
        </p:spPr>
      </p:pic>
      <p:pic>
        <p:nvPicPr>
          <p:cNvPr id="6" name="Picture 5">
            <a:extLst>
              <a:ext uri="{FF2B5EF4-FFF2-40B4-BE49-F238E27FC236}">
                <a16:creationId xmlns:a16="http://schemas.microsoft.com/office/drawing/2014/main" id="{893F2364-693D-3615-EB1E-9EA27FE57D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85837" y="1690688"/>
            <a:ext cx="2213761" cy="4014025"/>
          </a:xfrm>
          <a:prstGeom prst="rect">
            <a:avLst/>
          </a:prstGeom>
        </p:spPr>
      </p:pic>
    </p:spTree>
    <p:extLst>
      <p:ext uri="{BB962C8B-B14F-4D97-AF65-F5344CB8AC3E}">
        <p14:creationId xmlns:p14="http://schemas.microsoft.com/office/powerpoint/2010/main" val="4110388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A51-6DE2-C4F1-99AD-404564D050F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0B38737-4F12-065E-FC75-59BCDB3C3F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351" y="1825625"/>
            <a:ext cx="6539298" cy="4351338"/>
          </a:xfrm>
        </p:spPr>
      </p:pic>
    </p:spTree>
    <p:extLst>
      <p:ext uri="{BB962C8B-B14F-4D97-AF65-F5344CB8AC3E}">
        <p14:creationId xmlns:p14="http://schemas.microsoft.com/office/powerpoint/2010/main" val="38668267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21B7E-7D29-21FB-00CA-E1D99AFD8F49}"/>
              </a:ext>
            </a:extLst>
          </p:cNvPr>
          <p:cNvSpPr>
            <a:spLocks noGrp="1"/>
          </p:cNvSpPr>
          <p:nvPr>
            <p:ph type="title"/>
          </p:nvPr>
        </p:nvSpPr>
        <p:spPr/>
        <p:txBody>
          <a:bodyPr/>
          <a:lstStyle/>
          <a:p>
            <a:r>
              <a:rPr lang="en-US" dirty="0"/>
              <a:t>Little Red Riding Hood - Analysis</a:t>
            </a:r>
          </a:p>
        </p:txBody>
      </p:sp>
      <p:pic>
        <p:nvPicPr>
          <p:cNvPr id="4" name="Picture 3">
            <a:extLst>
              <a:ext uri="{FF2B5EF4-FFF2-40B4-BE49-F238E27FC236}">
                <a16:creationId xmlns:a16="http://schemas.microsoft.com/office/drawing/2014/main" id="{0E3535C0-6ADC-BB75-FBBA-B03142933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72" y="1690688"/>
            <a:ext cx="2495309" cy="4014025"/>
          </a:xfrm>
          <a:prstGeom prst="rect">
            <a:avLst/>
          </a:prstGeom>
        </p:spPr>
      </p:pic>
      <p:pic>
        <p:nvPicPr>
          <p:cNvPr id="6" name="Picture 5">
            <a:extLst>
              <a:ext uri="{FF2B5EF4-FFF2-40B4-BE49-F238E27FC236}">
                <a16:creationId xmlns:a16="http://schemas.microsoft.com/office/drawing/2014/main" id="{F68AF627-EDC7-7FC0-776E-3B7EA6EF2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519" y="2615175"/>
            <a:ext cx="1338081" cy="2165050"/>
          </a:xfrm>
          <a:prstGeom prst="rect">
            <a:avLst/>
          </a:prstGeom>
        </p:spPr>
      </p:pic>
      <p:pic>
        <p:nvPicPr>
          <p:cNvPr id="7" name="Picture 6">
            <a:extLst>
              <a:ext uri="{FF2B5EF4-FFF2-40B4-BE49-F238E27FC236}">
                <a16:creationId xmlns:a16="http://schemas.microsoft.com/office/drawing/2014/main" id="{AEA11480-3E1F-8902-C80D-AD5C312563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260310" y="2428590"/>
            <a:ext cx="2495309" cy="2538220"/>
          </a:xfrm>
          <a:prstGeom prst="rect">
            <a:avLst/>
          </a:prstGeom>
        </p:spPr>
      </p:pic>
      <p:sp>
        <p:nvSpPr>
          <p:cNvPr id="8" name="Rectangle 7">
            <a:extLst>
              <a:ext uri="{FF2B5EF4-FFF2-40B4-BE49-F238E27FC236}">
                <a16:creationId xmlns:a16="http://schemas.microsoft.com/office/drawing/2014/main" id="{82C72047-1B6B-191E-4942-0C82117668AD}"/>
              </a:ext>
            </a:extLst>
          </p:cNvPr>
          <p:cNvSpPr/>
          <p:nvPr/>
        </p:nvSpPr>
        <p:spPr>
          <a:xfrm>
            <a:off x="4161413" y="2139815"/>
            <a:ext cx="240867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Rescuer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6BB09D22-F744-F23A-8428-039787BC10A5}"/>
              </a:ext>
            </a:extLst>
          </p:cNvPr>
          <p:cNvSpPr/>
          <p:nvPr/>
        </p:nvSpPr>
        <p:spPr>
          <a:xfrm>
            <a:off x="4378940" y="3256110"/>
            <a:ext cx="197361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Victim</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3547B224-3166-4905-135F-48AEDE97433C}"/>
              </a:ext>
            </a:extLst>
          </p:cNvPr>
          <p:cNvSpPr/>
          <p:nvPr/>
        </p:nvSpPr>
        <p:spPr>
          <a:xfrm>
            <a:off x="3761177" y="4332255"/>
            <a:ext cx="320914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Persecutor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1991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 presetClass="exit" presetSubtype="0" fill="hold"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9" grpId="0"/>
      <p:bldP spid="9" grpId="1"/>
      <p:bldP spid="9" grpId="2"/>
      <p:bldP spid="10" grpId="0"/>
      <p:bldP spid="10"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01E1-BD3B-6C33-24E7-9326C92771FA}"/>
              </a:ext>
            </a:extLst>
          </p:cNvPr>
          <p:cNvSpPr>
            <a:spLocks noGrp="1"/>
          </p:cNvSpPr>
          <p:nvPr>
            <p:ph type="title"/>
          </p:nvPr>
        </p:nvSpPr>
        <p:spPr/>
        <p:txBody>
          <a:bodyPr/>
          <a:lstStyle/>
          <a:p>
            <a:r>
              <a:rPr lang="en-US" dirty="0"/>
              <a:t>Little Red Riding Hood - Analysis</a:t>
            </a:r>
          </a:p>
        </p:txBody>
      </p:sp>
      <p:pic>
        <p:nvPicPr>
          <p:cNvPr id="4" name="Picture 3">
            <a:extLst>
              <a:ext uri="{FF2B5EF4-FFF2-40B4-BE49-F238E27FC236}">
                <a16:creationId xmlns:a16="http://schemas.microsoft.com/office/drawing/2014/main" id="{89461858-5F74-382B-5B30-BCC8528DA8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71" y="1804988"/>
            <a:ext cx="3881365" cy="3948112"/>
          </a:xfrm>
          <a:prstGeom prst="rect">
            <a:avLst/>
          </a:prstGeom>
        </p:spPr>
      </p:pic>
      <p:pic>
        <p:nvPicPr>
          <p:cNvPr id="5" name="Picture 4">
            <a:extLst>
              <a:ext uri="{FF2B5EF4-FFF2-40B4-BE49-F238E27FC236}">
                <a16:creationId xmlns:a16="http://schemas.microsoft.com/office/drawing/2014/main" id="{6765747C-D115-07BF-D403-C45F0E7A8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845" y="2152233"/>
            <a:ext cx="2080076" cy="3346070"/>
          </a:xfrm>
          <a:prstGeom prst="rect">
            <a:avLst/>
          </a:prstGeom>
        </p:spPr>
      </p:pic>
      <p:sp>
        <p:nvSpPr>
          <p:cNvPr id="9" name="Rectangle 8">
            <a:extLst>
              <a:ext uri="{FF2B5EF4-FFF2-40B4-BE49-F238E27FC236}">
                <a16:creationId xmlns:a16="http://schemas.microsoft.com/office/drawing/2014/main" id="{392B04D0-809E-E72C-CA27-D6285399EB7A}"/>
              </a:ext>
            </a:extLst>
          </p:cNvPr>
          <p:cNvSpPr/>
          <p:nvPr/>
        </p:nvSpPr>
        <p:spPr>
          <a:xfrm>
            <a:off x="4186916" y="3317379"/>
            <a:ext cx="320914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Persecutor</a:t>
            </a:r>
          </a:p>
        </p:txBody>
      </p:sp>
      <p:pic>
        <p:nvPicPr>
          <p:cNvPr id="10" name="Picture 9">
            <a:extLst>
              <a:ext uri="{FF2B5EF4-FFF2-40B4-BE49-F238E27FC236}">
                <a16:creationId xmlns:a16="http://schemas.microsoft.com/office/drawing/2014/main" id="{A8E1AA2D-D0F9-17B8-136E-A8F83552C4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55647" y="2089531"/>
            <a:ext cx="2088363" cy="3379026"/>
          </a:xfrm>
          <a:prstGeom prst="rect">
            <a:avLst/>
          </a:prstGeom>
        </p:spPr>
      </p:pic>
    </p:spTree>
    <p:extLst>
      <p:ext uri="{BB962C8B-B14F-4D97-AF65-F5344CB8AC3E}">
        <p14:creationId xmlns:p14="http://schemas.microsoft.com/office/powerpoint/2010/main" val="113531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01E1-BD3B-6C33-24E7-9326C92771FA}"/>
              </a:ext>
            </a:extLst>
          </p:cNvPr>
          <p:cNvSpPr>
            <a:spLocks noGrp="1"/>
          </p:cNvSpPr>
          <p:nvPr>
            <p:ph type="title"/>
          </p:nvPr>
        </p:nvSpPr>
        <p:spPr/>
        <p:txBody>
          <a:bodyPr/>
          <a:lstStyle/>
          <a:p>
            <a:r>
              <a:rPr lang="en-US" dirty="0"/>
              <a:t>Little Red Riding Hood - Analysis</a:t>
            </a:r>
          </a:p>
        </p:txBody>
      </p:sp>
      <p:pic>
        <p:nvPicPr>
          <p:cNvPr id="4" name="Picture 3">
            <a:extLst>
              <a:ext uri="{FF2B5EF4-FFF2-40B4-BE49-F238E27FC236}">
                <a16:creationId xmlns:a16="http://schemas.microsoft.com/office/drawing/2014/main" id="{89461858-5F74-382B-5B30-BCC8528DA8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71" y="1804988"/>
            <a:ext cx="3881365" cy="3948112"/>
          </a:xfrm>
          <a:prstGeom prst="rect">
            <a:avLst/>
          </a:prstGeom>
        </p:spPr>
      </p:pic>
      <p:pic>
        <p:nvPicPr>
          <p:cNvPr id="5" name="Picture 4">
            <a:extLst>
              <a:ext uri="{FF2B5EF4-FFF2-40B4-BE49-F238E27FC236}">
                <a16:creationId xmlns:a16="http://schemas.microsoft.com/office/drawing/2014/main" id="{6765747C-D115-07BF-D403-C45F0E7A8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845" y="2152233"/>
            <a:ext cx="2080076" cy="3346070"/>
          </a:xfrm>
          <a:prstGeom prst="rect">
            <a:avLst/>
          </a:prstGeom>
        </p:spPr>
      </p:pic>
      <p:sp>
        <p:nvSpPr>
          <p:cNvPr id="8" name="Rectangle 7">
            <a:extLst>
              <a:ext uri="{FF2B5EF4-FFF2-40B4-BE49-F238E27FC236}">
                <a16:creationId xmlns:a16="http://schemas.microsoft.com/office/drawing/2014/main" id="{667B89D2-C838-DA1E-0EF8-8D2F30AA2A67}"/>
              </a:ext>
            </a:extLst>
          </p:cNvPr>
          <p:cNvSpPr/>
          <p:nvPr/>
        </p:nvSpPr>
        <p:spPr>
          <a:xfrm>
            <a:off x="4804682" y="3317379"/>
            <a:ext cx="19736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Victim</a:t>
            </a:r>
          </a:p>
        </p:txBody>
      </p:sp>
      <p:pic>
        <p:nvPicPr>
          <p:cNvPr id="10" name="Picture 9">
            <a:extLst>
              <a:ext uri="{FF2B5EF4-FFF2-40B4-BE49-F238E27FC236}">
                <a16:creationId xmlns:a16="http://schemas.microsoft.com/office/drawing/2014/main" id="{A8E1AA2D-D0F9-17B8-136E-A8F83552C4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68051" y="2089531"/>
            <a:ext cx="1863555" cy="3379026"/>
          </a:xfrm>
          <a:prstGeom prst="rect">
            <a:avLst/>
          </a:prstGeom>
        </p:spPr>
      </p:pic>
    </p:spTree>
    <p:extLst>
      <p:ext uri="{BB962C8B-B14F-4D97-AF65-F5344CB8AC3E}">
        <p14:creationId xmlns:p14="http://schemas.microsoft.com/office/powerpoint/2010/main" val="42927732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AC1D-3180-6842-5648-5C2D173E3950}"/>
              </a:ext>
            </a:extLst>
          </p:cNvPr>
          <p:cNvSpPr>
            <a:spLocks noGrp="1"/>
          </p:cNvSpPr>
          <p:nvPr>
            <p:ph type="title"/>
          </p:nvPr>
        </p:nvSpPr>
        <p:spPr/>
        <p:txBody>
          <a:bodyPr/>
          <a:lstStyle/>
          <a:p>
            <a:r>
              <a:rPr lang="en-US" dirty="0"/>
              <a:t>Little Red Riding Hood - Analysis</a:t>
            </a:r>
          </a:p>
        </p:txBody>
      </p:sp>
      <p:pic>
        <p:nvPicPr>
          <p:cNvPr id="4" name="Picture 3">
            <a:extLst>
              <a:ext uri="{FF2B5EF4-FFF2-40B4-BE49-F238E27FC236}">
                <a16:creationId xmlns:a16="http://schemas.microsoft.com/office/drawing/2014/main" id="{8DD64168-3077-A3BC-5F07-22D8984F8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2378609" cy="4312929"/>
          </a:xfrm>
          <a:prstGeom prst="rect">
            <a:avLst/>
          </a:prstGeom>
        </p:spPr>
      </p:pic>
      <p:pic>
        <p:nvPicPr>
          <p:cNvPr id="5" name="Picture 4">
            <a:extLst>
              <a:ext uri="{FF2B5EF4-FFF2-40B4-BE49-F238E27FC236}">
                <a16:creationId xmlns:a16="http://schemas.microsoft.com/office/drawing/2014/main" id="{7E81AA1B-DD0B-B5DC-E4E2-B8DC55EEF3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3792" y="2035936"/>
            <a:ext cx="3333573" cy="3390900"/>
          </a:xfrm>
          <a:prstGeom prst="rect">
            <a:avLst/>
          </a:prstGeom>
        </p:spPr>
      </p:pic>
      <p:pic>
        <p:nvPicPr>
          <p:cNvPr id="6" name="Picture 5">
            <a:extLst>
              <a:ext uri="{FF2B5EF4-FFF2-40B4-BE49-F238E27FC236}">
                <a16:creationId xmlns:a16="http://schemas.microsoft.com/office/drawing/2014/main" id="{B89D29EE-AD19-B88B-7059-75646EF68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3762" y="1690688"/>
            <a:ext cx="1178852" cy="1896335"/>
          </a:xfrm>
          <a:prstGeom prst="rect">
            <a:avLst/>
          </a:prstGeom>
        </p:spPr>
      </p:pic>
      <p:pic>
        <p:nvPicPr>
          <p:cNvPr id="7" name="Picture 6">
            <a:extLst>
              <a:ext uri="{FF2B5EF4-FFF2-40B4-BE49-F238E27FC236}">
                <a16:creationId xmlns:a16="http://schemas.microsoft.com/office/drawing/2014/main" id="{C46634A6-4964-3651-3A21-124F141359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313762" y="3731386"/>
            <a:ext cx="1178852" cy="1907414"/>
          </a:xfrm>
          <a:prstGeom prst="rect">
            <a:avLst/>
          </a:prstGeom>
        </p:spPr>
      </p:pic>
      <p:sp>
        <p:nvSpPr>
          <p:cNvPr id="8" name="Rectangle 7">
            <a:extLst>
              <a:ext uri="{FF2B5EF4-FFF2-40B4-BE49-F238E27FC236}">
                <a16:creationId xmlns:a16="http://schemas.microsoft.com/office/drawing/2014/main" id="{6FED50E8-65EE-FBBB-E3E8-C803AF98B0B1}"/>
              </a:ext>
            </a:extLst>
          </p:cNvPr>
          <p:cNvSpPr/>
          <p:nvPr/>
        </p:nvSpPr>
        <p:spPr>
          <a:xfrm>
            <a:off x="3325726" y="2969989"/>
            <a:ext cx="3209148"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Persecutor</a:t>
            </a:r>
          </a:p>
          <a:p>
            <a:pPr algn="ctr"/>
            <a:r>
              <a:rPr lang="en-US" sz="5400" b="0" cap="none" spc="0" dirty="0">
                <a:ln w="0"/>
                <a:solidFill>
                  <a:schemeClr val="tx1"/>
                </a:solidFill>
                <a:effectLst>
                  <a:outerShdw blurRad="38100" dist="19050" dir="2700000" algn="tl" rotWithShape="0">
                    <a:schemeClr val="dk1">
                      <a:alpha val="40000"/>
                    </a:schemeClr>
                  </a:outerShdw>
                </a:effectLst>
              </a:rPr>
              <a:t>Rescuer</a:t>
            </a:r>
          </a:p>
        </p:txBody>
      </p:sp>
    </p:spTree>
    <p:extLst>
      <p:ext uri="{BB962C8B-B14F-4D97-AF65-F5344CB8AC3E}">
        <p14:creationId xmlns:p14="http://schemas.microsoft.com/office/powerpoint/2010/main" val="771292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3D9-5A3F-DFB6-5D15-A6C0E3846DD8}"/>
              </a:ext>
            </a:extLst>
          </p:cNvPr>
          <p:cNvSpPr>
            <a:spLocks noGrp="1"/>
          </p:cNvSpPr>
          <p:nvPr>
            <p:ph type="title"/>
          </p:nvPr>
        </p:nvSpPr>
        <p:spPr/>
        <p:txBody>
          <a:bodyPr/>
          <a:lstStyle/>
          <a:p>
            <a:r>
              <a:rPr lang="en-US" dirty="0"/>
              <a:t>Pied Piper</a:t>
            </a:r>
          </a:p>
        </p:txBody>
      </p:sp>
      <p:pic>
        <p:nvPicPr>
          <p:cNvPr id="6" name="Picture Placeholder 5">
            <a:extLst>
              <a:ext uri="{FF2B5EF4-FFF2-40B4-BE49-F238E27FC236}">
                <a16:creationId xmlns:a16="http://schemas.microsoft.com/office/drawing/2014/main" id="{A7A85688-2D54-21AC-34A9-2DD77359166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5897" b="5897"/>
          <a:stretch/>
        </p:blipFill>
        <p:spPr/>
      </p:pic>
      <p:sp>
        <p:nvSpPr>
          <p:cNvPr id="4" name="Text Placeholder 3">
            <a:extLst>
              <a:ext uri="{FF2B5EF4-FFF2-40B4-BE49-F238E27FC236}">
                <a16:creationId xmlns:a16="http://schemas.microsoft.com/office/drawing/2014/main" id="{9D4114D2-1DBD-7396-E085-75FA45EA3F1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24127773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D2B5-40A8-961C-0C82-FAB436F71825}"/>
              </a:ext>
            </a:extLst>
          </p:cNvPr>
          <p:cNvSpPr>
            <a:spLocks noGrp="1"/>
          </p:cNvSpPr>
          <p:nvPr>
            <p:ph type="title"/>
          </p:nvPr>
        </p:nvSpPr>
        <p:spPr/>
        <p:txBody>
          <a:bodyPr/>
          <a:lstStyle/>
          <a:p>
            <a:r>
              <a:rPr lang="en-US" dirty="0"/>
              <a:t>Pied Piper - Analysis</a:t>
            </a:r>
          </a:p>
        </p:txBody>
      </p:sp>
      <p:grpSp>
        <p:nvGrpSpPr>
          <p:cNvPr id="13" name="Group 12">
            <a:extLst>
              <a:ext uri="{FF2B5EF4-FFF2-40B4-BE49-F238E27FC236}">
                <a16:creationId xmlns:a16="http://schemas.microsoft.com/office/drawing/2014/main" id="{8DB98770-7D9F-F308-F24C-BDBA05738276}"/>
              </a:ext>
            </a:extLst>
          </p:cNvPr>
          <p:cNvGrpSpPr/>
          <p:nvPr/>
        </p:nvGrpSpPr>
        <p:grpSpPr>
          <a:xfrm>
            <a:off x="83383" y="1257300"/>
            <a:ext cx="10952917" cy="2032000"/>
            <a:chOff x="83383" y="1257300"/>
            <a:chExt cx="10952917" cy="2032000"/>
          </a:xfrm>
        </p:grpSpPr>
        <p:graphicFrame>
          <p:nvGraphicFramePr>
            <p:cNvPr id="4" name="Diagram 3">
              <a:extLst>
                <a:ext uri="{FF2B5EF4-FFF2-40B4-BE49-F238E27FC236}">
                  <a16:creationId xmlns:a16="http://schemas.microsoft.com/office/drawing/2014/main" id="{A1204921-1B84-40D1-FE44-33DAEA86BE6E}"/>
                </a:ext>
              </a:extLst>
            </p:cNvPr>
            <p:cNvGraphicFramePr/>
            <p:nvPr>
              <p:extLst>
                <p:ext uri="{D42A27DB-BD31-4B8C-83A1-F6EECF244321}">
                  <p14:modId xmlns:p14="http://schemas.microsoft.com/office/powerpoint/2010/main" val="1178319817"/>
                </p:ext>
              </p:extLst>
            </p:nvPr>
          </p:nvGraphicFramePr>
          <p:xfrm>
            <a:off x="2908300" y="1257300"/>
            <a:ext cx="81280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EDB5612-AFB7-A658-E083-77EAF4930E18}"/>
                </a:ext>
              </a:extLst>
            </p:cNvPr>
            <p:cNvSpPr/>
            <p:nvPr/>
          </p:nvSpPr>
          <p:spPr>
            <a:xfrm>
              <a:off x="83383" y="1888579"/>
              <a:ext cx="2507417"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Pied Piper</a:t>
              </a:r>
            </a:p>
          </p:txBody>
        </p:sp>
      </p:grpSp>
      <p:grpSp>
        <p:nvGrpSpPr>
          <p:cNvPr id="11" name="Group 10">
            <a:extLst>
              <a:ext uri="{FF2B5EF4-FFF2-40B4-BE49-F238E27FC236}">
                <a16:creationId xmlns:a16="http://schemas.microsoft.com/office/drawing/2014/main" id="{4E171DE6-F6CA-B3C9-0F41-DE231C6B77E2}"/>
              </a:ext>
            </a:extLst>
          </p:cNvPr>
          <p:cNvGrpSpPr/>
          <p:nvPr/>
        </p:nvGrpSpPr>
        <p:grpSpPr>
          <a:xfrm>
            <a:off x="501477" y="2806700"/>
            <a:ext cx="10534823" cy="2032000"/>
            <a:chOff x="501477" y="2806700"/>
            <a:chExt cx="10534823" cy="2032000"/>
          </a:xfrm>
        </p:grpSpPr>
        <p:graphicFrame>
          <p:nvGraphicFramePr>
            <p:cNvPr id="5" name="Diagram 4">
              <a:extLst>
                <a:ext uri="{FF2B5EF4-FFF2-40B4-BE49-F238E27FC236}">
                  <a16:creationId xmlns:a16="http://schemas.microsoft.com/office/drawing/2014/main" id="{C47AF36C-9877-EEC8-D9AB-243504432166}"/>
                </a:ext>
              </a:extLst>
            </p:cNvPr>
            <p:cNvGraphicFramePr/>
            <p:nvPr>
              <p:extLst>
                <p:ext uri="{D42A27DB-BD31-4B8C-83A1-F6EECF244321}">
                  <p14:modId xmlns:p14="http://schemas.microsoft.com/office/powerpoint/2010/main" val="81518146"/>
                </p:ext>
              </p:extLst>
            </p:nvPr>
          </p:nvGraphicFramePr>
          <p:xfrm>
            <a:off x="2908300" y="2806700"/>
            <a:ext cx="8128000" cy="203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angle 7">
              <a:extLst>
                <a:ext uri="{FF2B5EF4-FFF2-40B4-BE49-F238E27FC236}">
                  <a16:creationId xmlns:a16="http://schemas.microsoft.com/office/drawing/2014/main" id="{361A3DCB-7615-536F-CFFF-4BE374DB10C1}"/>
                </a:ext>
              </a:extLst>
            </p:cNvPr>
            <p:cNvSpPr/>
            <p:nvPr/>
          </p:nvSpPr>
          <p:spPr>
            <a:xfrm>
              <a:off x="501477" y="3437979"/>
              <a:ext cx="1671228"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Mayor</a:t>
              </a:r>
            </a:p>
          </p:txBody>
        </p:sp>
      </p:grpSp>
      <p:grpSp>
        <p:nvGrpSpPr>
          <p:cNvPr id="12" name="Group 11">
            <a:extLst>
              <a:ext uri="{FF2B5EF4-FFF2-40B4-BE49-F238E27FC236}">
                <a16:creationId xmlns:a16="http://schemas.microsoft.com/office/drawing/2014/main" id="{AA336490-0088-907F-71C3-1E6091A1800E}"/>
              </a:ext>
            </a:extLst>
          </p:cNvPr>
          <p:cNvGrpSpPr/>
          <p:nvPr/>
        </p:nvGrpSpPr>
        <p:grpSpPr>
          <a:xfrm>
            <a:off x="284272" y="4168775"/>
            <a:ext cx="10752028" cy="2032000"/>
            <a:chOff x="284272" y="4168775"/>
            <a:chExt cx="10752028" cy="2032000"/>
          </a:xfrm>
        </p:grpSpPr>
        <p:graphicFrame>
          <p:nvGraphicFramePr>
            <p:cNvPr id="6" name="Diagram 5">
              <a:extLst>
                <a:ext uri="{FF2B5EF4-FFF2-40B4-BE49-F238E27FC236}">
                  <a16:creationId xmlns:a16="http://schemas.microsoft.com/office/drawing/2014/main" id="{6CFE5DD4-6919-0AD2-75BF-798F3AAA4C20}"/>
                </a:ext>
              </a:extLst>
            </p:cNvPr>
            <p:cNvGraphicFramePr/>
            <p:nvPr>
              <p:extLst>
                <p:ext uri="{D42A27DB-BD31-4B8C-83A1-F6EECF244321}">
                  <p14:modId xmlns:p14="http://schemas.microsoft.com/office/powerpoint/2010/main" val="842103879"/>
                </p:ext>
              </p:extLst>
            </p:nvPr>
          </p:nvGraphicFramePr>
          <p:xfrm>
            <a:off x="2908300" y="4168775"/>
            <a:ext cx="8128000" cy="203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ectangle 8">
              <a:extLst>
                <a:ext uri="{FF2B5EF4-FFF2-40B4-BE49-F238E27FC236}">
                  <a16:creationId xmlns:a16="http://schemas.microsoft.com/office/drawing/2014/main" id="{F20504AC-DF08-23B2-F239-7855E9CEC2BA}"/>
                </a:ext>
              </a:extLst>
            </p:cNvPr>
            <p:cNvSpPr/>
            <p:nvPr/>
          </p:nvSpPr>
          <p:spPr>
            <a:xfrm>
              <a:off x="284272" y="4800054"/>
              <a:ext cx="2105641"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Children</a:t>
              </a:r>
            </a:p>
          </p:txBody>
        </p:sp>
      </p:grpSp>
    </p:spTree>
    <p:extLst>
      <p:ext uri="{BB962C8B-B14F-4D97-AF65-F5344CB8AC3E}">
        <p14:creationId xmlns:p14="http://schemas.microsoft.com/office/powerpoint/2010/main" val="42492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3D9-5A3F-DFB6-5D15-A6C0E3846DD8}"/>
              </a:ext>
            </a:extLst>
          </p:cNvPr>
          <p:cNvSpPr>
            <a:spLocks noGrp="1"/>
          </p:cNvSpPr>
          <p:nvPr>
            <p:ph type="title"/>
          </p:nvPr>
        </p:nvSpPr>
        <p:spPr/>
        <p:txBody>
          <a:bodyPr/>
          <a:lstStyle/>
          <a:p>
            <a:r>
              <a:rPr lang="en-US" dirty="0"/>
              <a:t>Cinderella</a:t>
            </a:r>
          </a:p>
        </p:txBody>
      </p:sp>
      <p:pic>
        <p:nvPicPr>
          <p:cNvPr id="6" name="Picture Placeholder 5">
            <a:extLst>
              <a:ext uri="{FF2B5EF4-FFF2-40B4-BE49-F238E27FC236}">
                <a16:creationId xmlns:a16="http://schemas.microsoft.com/office/drawing/2014/main" id="{A7A85688-2D54-21AC-34A9-2DD77359166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194" b="1194"/>
          <a:stretch/>
        </p:blipFill>
        <p:spPr/>
      </p:pic>
      <p:sp>
        <p:nvSpPr>
          <p:cNvPr id="4" name="Text Placeholder 3">
            <a:extLst>
              <a:ext uri="{FF2B5EF4-FFF2-40B4-BE49-F238E27FC236}">
                <a16:creationId xmlns:a16="http://schemas.microsoft.com/office/drawing/2014/main" id="{9D4114D2-1DBD-7396-E085-75FA45EA3F1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108546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D2B5-40A8-961C-0C82-FAB436F71825}"/>
              </a:ext>
            </a:extLst>
          </p:cNvPr>
          <p:cNvSpPr>
            <a:spLocks noGrp="1"/>
          </p:cNvSpPr>
          <p:nvPr>
            <p:ph type="title"/>
          </p:nvPr>
        </p:nvSpPr>
        <p:spPr/>
        <p:txBody>
          <a:bodyPr/>
          <a:lstStyle/>
          <a:p>
            <a:r>
              <a:rPr lang="en-US" dirty="0"/>
              <a:t>Cinderella - Analysis</a:t>
            </a:r>
          </a:p>
        </p:txBody>
      </p:sp>
      <p:graphicFrame>
        <p:nvGraphicFramePr>
          <p:cNvPr id="4" name="Diagram 3">
            <a:extLst>
              <a:ext uri="{FF2B5EF4-FFF2-40B4-BE49-F238E27FC236}">
                <a16:creationId xmlns:a16="http://schemas.microsoft.com/office/drawing/2014/main" id="{A1204921-1B84-40D1-FE44-33DAEA86BE6E}"/>
              </a:ext>
            </a:extLst>
          </p:cNvPr>
          <p:cNvGraphicFramePr/>
          <p:nvPr>
            <p:extLst>
              <p:ext uri="{D42A27DB-BD31-4B8C-83A1-F6EECF244321}">
                <p14:modId xmlns:p14="http://schemas.microsoft.com/office/powerpoint/2010/main" val="4148304505"/>
              </p:ext>
            </p:extLst>
          </p:nvPr>
        </p:nvGraphicFramePr>
        <p:xfrm>
          <a:off x="838200" y="1257300"/>
          <a:ext cx="10198100" cy="3467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1323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E3D9-5A3F-DFB6-5D15-A6C0E3846DD8}"/>
              </a:ext>
            </a:extLst>
          </p:cNvPr>
          <p:cNvSpPr>
            <a:spLocks noGrp="1"/>
          </p:cNvSpPr>
          <p:nvPr>
            <p:ph type="title"/>
          </p:nvPr>
        </p:nvSpPr>
        <p:spPr/>
        <p:txBody>
          <a:bodyPr/>
          <a:lstStyle/>
          <a:p>
            <a:r>
              <a:rPr lang="en-US" dirty="0"/>
              <a:t>Software Development Team</a:t>
            </a:r>
          </a:p>
        </p:txBody>
      </p:sp>
      <p:pic>
        <p:nvPicPr>
          <p:cNvPr id="6" name="Picture Placeholder 5">
            <a:extLst>
              <a:ext uri="{FF2B5EF4-FFF2-40B4-BE49-F238E27FC236}">
                <a16:creationId xmlns:a16="http://schemas.microsoft.com/office/drawing/2014/main" id="{A7A85688-2D54-21AC-34A9-2DD77359166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p:blipFill>
        <p:spPr/>
      </p:pic>
      <p:sp>
        <p:nvSpPr>
          <p:cNvPr id="4" name="Text Placeholder 3">
            <a:extLst>
              <a:ext uri="{FF2B5EF4-FFF2-40B4-BE49-F238E27FC236}">
                <a16:creationId xmlns:a16="http://schemas.microsoft.com/office/drawing/2014/main" id="{9D4114D2-1DBD-7396-E085-75FA45EA3F1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162405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132-36CD-9094-F656-D2F35116CDA5}"/>
              </a:ext>
            </a:extLst>
          </p:cNvPr>
          <p:cNvSpPr>
            <a:spLocks noGrp="1"/>
          </p:cNvSpPr>
          <p:nvPr>
            <p:ph type="title"/>
          </p:nvPr>
        </p:nvSpPr>
        <p:spPr/>
        <p:txBody>
          <a:bodyPr/>
          <a:lstStyle/>
          <a:p>
            <a:r>
              <a:rPr lang="en-US" dirty="0"/>
              <a:t>Software Development Team Scenario</a:t>
            </a:r>
          </a:p>
        </p:txBody>
      </p:sp>
      <p:grpSp>
        <p:nvGrpSpPr>
          <p:cNvPr id="22" name="Group 21">
            <a:extLst>
              <a:ext uri="{FF2B5EF4-FFF2-40B4-BE49-F238E27FC236}">
                <a16:creationId xmlns:a16="http://schemas.microsoft.com/office/drawing/2014/main" id="{9AECBFA5-FAE4-6594-6557-EB1568A32786}"/>
              </a:ext>
            </a:extLst>
          </p:cNvPr>
          <p:cNvGrpSpPr/>
          <p:nvPr/>
        </p:nvGrpSpPr>
        <p:grpSpPr>
          <a:xfrm>
            <a:off x="2603500" y="2523997"/>
            <a:ext cx="1371600" cy="1810006"/>
            <a:chOff x="2603500" y="1510490"/>
            <a:chExt cx="1371600" cy="1810006"/>
          </a:xfrm>
        </p:grpSpPr>
        <p:pic>
          <p:nvPicPr>
            <p:cNvPr id="23" name="Graphic 22">
              <a:extLst>
                <a:ext uri="{FF2B5EF4-FFF2-40B4-BE49-F238E27FC236}">
                  <a16:creationId xmlns:a16="http://schemas.microsoft.com/office/drawing/2014/main" id="{1BD1C194-7806-5C0F-84AA-5899EB5D3F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444" t="22778" r="24074" b="23149"/>
            <a:stretch/>
          </p:blipFill>
          <p:spPr>
            <a:xfrm>
              <a:off x="2603500" y="1510490"/>
              <a:ext cx="1371600" cy="1440674"/>
            </a:xfrm>
            <a:prstGeom prst="rect">
              <a:avLst/>
            </a:prstGeom>
          </p:spPr>
        </p:pic>
        <p:sp>
          <p:nvSpPr>
            <p:cNvPr id="24" name="TextBox 23">
              <a:extLst>
                <a:ext uri="{FF2B5EF4-FFF2-40B4-BE49-F238E27FC236}">
                  <a16:creationId xmlns:a16="http://schemas.microsoft.com/office/drawing/2014/main" id="{D77BA306-B918-422F-BD83-3B64AF30FB31}"/>
                </a:ext>
              </a:extLst>
            </p:cNvPr>
            <p:cNvSpPr txBox="1"/>
            <p:nvPr/>
          </p:nvSpPr>
          <p:spPr>
            <a:xfrm>
              <a:off x="2970943" y="2951164"/>
              <a:ext cx="553357" cy="369332"/>
            </a:xfrm>
            <a:prstGeom prst="rect">
              <a:avLst/>
            </a:prstGeom>
            <a:noFill/>
          </p:spPr>
          <p:txBody>
            <a:bodyPr wrap="none" rtlCol="0">
              <a:spAutoFit/>
            </a:bodyPr>
            <a:lstStyle/>
            <a:p>
              <a:r>
                <a:rPr lang="en-US" dirty="0"/>
                <a:t>Bob</a:t>
              </a:r>
            </a:p>
          </p:txBody>
        </p:sp>
      </p:grpSp>
      <p:grpSp>
        <p:nvGrpSpPr>
          <p:cNvPr id="25" name="Group 24">
            <a:extLst>
              <a:ext uri="{FF2B5EF4-FFF2-40B4-BE49-F238E27FC236}">
                <a16:creationId xmlns:a16="http://schemas.microsoft.com/office/drawing/2014/main" id="{407F2DF9-9328-4464-D80A-D95B7090D703}"/>
              </a:ext>
            </a:extLst>
          </p:cNvPr>
          <p:cNvGrpSpPr/>
          <p:nvPr/>
        </p:nvGrpSpPr>
        <p:grpSpPr>
          <a:xfrm>
            <a:off x="8175223" y="2523997"/>
            <a:ext cx="1371600" cy="1810006"/>
            <a:chOff x="8216900" y="1436688"/>
            <a:chExt cx="1371600" cy="1810006"/>
          </a:xfrm>
        </p:grpSpPr>
        <p:pic>
          <p:nvPicPr>
            <p:cNvPr id="26" name="Graphic 25">
              <a:extLst>
                <a:ext uri="{FF2B5EF4-FFF2-40B4-BE49-F238E27FC236}">
                  <a16:creationId xmlns:a16="http://schemas.microsoft.com/office/drawing/2014/main" id="{11BBFFCD-11FD-6AEB-A447-075C5A197F0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8216900" y="1436688"/>
              <a:ext cx="1371600" cy="1440674"/>
            </a:xfrm>
            <a:prstGeom prst="rect">
              <a:avLst/>
            </a:prstGeom>
          </p:spPr>
        </p:pic>
        <p:sp>
          <p:nvSpPr>
            <p:cNvPr id="27" name="TextBox 26">
              <a:extLst>
                <a:ext uri="{FF2B5EF4-FFF2-40B4-BE49-F238E27FC236}">
                  <a16:creationId xmlns:a16="http://schemas.microsoft.com/office/drawing/2014/main" id="{85ACE7EA-1AE0-FC48-974B-A456028C0180}"/>
                </a:ext>
              </a:extLst>
            </p:cNvPr>
            <p:cNvSpPr txBox="1"/>
            <p:nvPr/>
          </p:nvSpPr>
          <p:spPr>
            <a:xfrm>
              <a:off x="8584343" y="2877362"/>
              <a:ext cx="636713" cy="369332"/>
            </a:xfrm>
            <a:prstGeom prst="rect">
              <a:avLst/>
            </a:prstGeom>
            <a:noFill/>
          </p:spPr>
          <p:txBody>
            <a:bodyPr wrap="none" rtlCol="0">
              <a:spAutoFit/>
            </a:bodyPr>
            <a:lstStyle/>
            <a:p>
              <a:r>
                <a:rPr lang="en-US" dirty="0"/>
                <a:t>Alice</a:t>
              </a:r>
            </a:p>
          </p:txBody>
        </p:sp>
      </p:grpSp>
    </p:spTree>
    <p:extLst>
      <p:ext uri="{BB962C8B-B14F-4D97-AF65-F5344CB8AC3E}">
        <p14:creationId xmlns:p14="http://schemas.microsoft.com/office/powerpoint/2010/main" val="19616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8D8-0DA8-C88A-FCF8-464BC83B7309}"/>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5D33AFA3-420B-8720-A928-A7C38FCCFAEC}"/>
              </a:ext>
            </a:extLst>
          </p:cNvPr>
          <p:cNvSpPr/>
          <p:nvPr/>
        </p:nvSpPr>
        <p:spPr>
          <a:xfrm>
            <a:off x="4327071" y="1674223"/>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85%</a:t>
            </a:r>
          </a:p>
        </p:txBody>
      </p:sp>
      <p:sp>
        <p:nvSpPr>
          <p:cNvPr id="6" name="Oval 5">
            <a:extLst>
              <a:ext uri="{FF2B5EF4-FFF2-40B4-BE49-F238E27FC236}">
                <a16:creationId xmlns:a16="http://schemas.microsoft.com/office/drawing/2014/main" id="{1C2DB407-345D-AE47-1D8D-DEE248579D35}"/>
              </a:ext>
            </a:extLst>
          </p:cNvPr>
          <p:cNvSpPr/>
          <p:nvPr/>
        </p:nvSpPr>
        <p:spPr>
          <a:xfrm>
            <a:off x="4327071" y="2870066"/>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27%</a:t>
            </a:r>
          </a:p>
        </p:txBody>
      </p:sp>
      <p:sp>
        <p:nvSpPr>
          <p:cNvPr id="7" name="Oval 6">
            <a:extLst>
              <a:ext uri="{FF2B5EF4-FFF2-40B4-BE49-F238E27FC236}">
                <a16:creationId xmlns:a16="http://schemas.microsoft.com/office/drawing/2014/main" id="{5E13FBE3-4A5B-5F89-D0F4-F8899FD908A3}"/>
              </a:ext>
            </a:extLst>
          </p:cNvPr>
          <p:cNvSpPr/>
          <p:nvPr/>
        </p:nvSpPr>
        <p:spPr>
          <a:xfrm>
            <a:off x="6177642" y="1674223"/>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$359</a:t>
            </a:r>
          </a:p>
        </p:txBody>
      </p:sp>
      <p:sp>
        <p:nvSpPr>
          <p:cNvPr id="12" name="Oval 11">
            <a:extLst>
              <a:ext uri="{FF2B5EF4-FFF2-40B4-BE49-F238E27FC236}">
                <a16:creationId xmlns:a16="http://schemas.microsoft.com/office/drawing/2014/main" id="{F0A6615D-469A-3A04-3BFE-C40F154F737B}"/>
              </a:ext>
            </a:extLst>
          </p:cNvPr>
          <p:cNvSpPr/>
          <p:nvPr/>
        </p:nvSpPr>
        <p:spPr>
          <a:xfrm>
            <a:off x="4327071" y="4065909"/>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31%</a:t>
            </a:r>
          </a:p>
        </p:txBody>
      </p:sp>
      <p:sp>
        <p:nvSpPr>
          <p:cNvPr id="13" name="Oval 12">
            <a:extLst>
              <a:ext uri="{FF2B5EF4-FFF2-40B4-BE49-F238E27FC236}">
                <a16:creationId xmlns:a16="http://schemas.microsoft.com/office/drawing/2014/main" id="{FB7B9121-D736-DB59-5FA2-281CDA547568}"/>
              </a:ext>
            </a:extLst>
          </p:cNvPr>
          <p:cNvSpPr/>
          <p:nvPr/>
        </p:nvSpPr>
        <p:spPr>
          <a:xfrm>
            <a:off x="4327071" y="5261752"/>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95%</a:t>
            </a:r>
          </a:p>
        </p:txBody>
      </p:sp>
      <p:sp>
        <p:nvSpPr>
          <p:cNvPr id="14" name="Oval 13">
            <a:extLst>
              <a:ext uri="{FF2B5EF4-FFF2-40B4-BE49-F238E27FC236}">
                <a16:creationId xmlns:a16="http://schemas.microsoft.com/office/drawing/2014/main" id="{96B5EDB1-C66A-63E9-E389-FDF6DD02135A}"/>
              </a:ext>
            </a:extLst>
          </p:cNvPr>
          <p:cNvSpPr/>
          <p:nvPr/>
        </p:nvSpPr>
        <p:spPr>
          <a:xfrm>
            <a:off x="6177642" y="2870066"/>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25%</a:t>
            </a:r>
          </a:p>
        </p:txBody>
      </p:sp>
      <p:sp>
        <p:nvSpPr>
          <p:cNvPr id="15" name="Oval 14">
            <a:extLst>
              <a:ext uri="{FF2B5EF4-FFF2-40B4-BE49-F238E27FC236}">
                <a16:creationId xmlns:a16="http://schemas.microsoft.com/office/drawing/2014/main" id="{77806DA0-7280-E77A-A3E6-49327C2D8FB8}"/>
              </a:ext>
            </a:extLst>
          </p:cNvPr>
          <p:cNvSpPr/>
          <p:nvPr/>
        </p:nvSpPr>
        <p:spPr>
          <a:xfrm>
            <a:off x="6177642" y="4065909"/>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78%</a:t>
            </a:r>
          </a:p>
        </p:txBody>
      </p:sp>
      <p:sp>
        <p:nvSpPr>
          <p:cNvPr id="16" name="Oval 15">
            <a:extLst>
              <a:ext uri="{FF2B5EF4-FFF2-40B4-BE49-F238E27FC236}">
                <a16:creationId xmlns:a16="http://schemas.microsoft.com/office/drawing/2014/main" id="{610ACA98-74AE-717E-411F-469379E049FD}"/>
              </a:ext>
            </a:extLst>
          </p:cNvPr>
          <p:cNvSpPr/>
          <p:nvPr/>
        </p:nvSpPr>
        <p:spPr>
          <a:xfrm>
            <a:off x="6177642" y="5261752"/>
            <a:ext cx="1687286" cy="1066800"/>
          </a:xfrm>
          <a:prstGeom prst="ellipse">
            <a:avLst/>
          </a:prstGeom>
          <a:solidFill>
            <a:srgbClr val="EA5F2A"/>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rgbClr val="F2EEF1"/>
                </a:solidFill>
                <a:latin typeface="Kamerik205 8" panose="020B0803030600020004" pitchFamily="34" charset="0"/>
              </a:rPr>
              <a:t>60%</a:t>
            </a:r>
          </a:p>
        </p:txBody>
      </p:sp>
      <p:sp>
        <p:nvSpPr>
          <p:cNvPr id="18" name="TextBox 17">
            <a:extLst>
              <a:ext uri="{FF2B5EF4-FFF2-40B4-BE49-F238E27FC236}">
                <a16:creationId xmlns:a16="http://schemas.microsoft.com/office/drawing/2014/main" id="{50115851-0DA3-977F-22C3-E6F6D45D99CB}"/>
              </a:ext>
            </a:extLst>
          </p:cNvPr>
          <p:cNvSpPr txBox="1"/>
          <p:nvPr/>
        </p:nvSpPr>
        <p:spPr>
          <a:xfrm>
            <a:off x="391886" y="1745958"/>
            <a:ext cx="3771900" cy="923330"/>
          </a:xfrm>
          <a:prstGeom prst="rect">
            <a:avLst/>
          </a:prstGeom>
          <a:noFill/>
        </p:spPr>
        <p:txBody>
          <a:bodyPr wrap="square" rtlCol="0">
            <a:spAutoFit/>
          </a:bodyPr>
          <a:lstStyle/>
          <a:p>
            <a:pPr algn="r"/>
            <a:r>
              <a:rPr lang="en-US" dirty="0"/>
              <a:t>85% of US employees experience conflict and spend 2.8 hours per week dealing with it</a:t>
            </a:r>
          </a:p>
        </p:txBody>
      </p:sp>
      <p:sp>
        <p:nvSpPr>
          <p:cNvPr id="19" name="TextBox 18">
            <a:extLst>
              <a:ext uri="{FF2B5EF4-FFF2-40B4-BE49-F238E27FC236}">
                <a16:creationId xmlns:a16="http://schemas.microsoft.com/office/drawing/2014/main" id="{F2C260D2-17A8-60F7-2940-2DD0DD19AC0D}"/>
              </a:ext>
            </a:extLst>
          </p:cNvPr>
          <p:cNvSpPr txBox="1"/>
          <p:nvPr/>
        </p:nvSpPr>
        <p:spPr>
          <a:xfrm>
            <a:off x="473529" y="2941801"/>
            <a:ext cx="3771900" cy="646331"/>
          </a:xfrm>
          <a:prstGeom prst="rect">
            <a:avLst/>
          </a:prstGeom>
          <a:noFill/>
        </p:spPr>
        <p:txBody>
          <a:bodyPr wrap="square" rtlCol="0">
            <a:spAutoFit/>
          </a:bodyPr>
          <a:lstStyle/>
          <a:p>
            <a:pPr algn="r"/>
            <a:r>
              <a:rPr lang="en-US" dirty="0"/>
              <a:t>27% of employees witnessed personal attacks</a:t>
            </a:r>
          </a:p>
        </p:txBody>
      </p:sp>
      <p:sp>
        <p:nvSpPr>
          <p:cNvPr id="20" name="TextBox 19">
            <a:extLst>
              <a:ext uri="{FF2B5EF4-FFF2-40B4-BE49-F238E27FC236}">
                <a16:creationId xmlns:a16="http://schemas.microsoft.com/office/drawing/2014/main" id="{EC4C6FCB-A2CD-D374-8268-E435D69D292C}"/>
              </a:ext>
            </a:extLst>
          </p:cNvPr>
          <p:cNvSpPr txBox="1"/>
          <p:nvPr/>
        </p:nvSpPr>
        <p:spPr>
          <a:xfrm>
            <a:off x="391886" y="4276143"/>
            <a:ext cx="3771900" cy="646331"/>
          </a:xfrm>
          <a:prstGeom prst="rect">
            <a:avLst/>
          </a:prstGeom>
          <a:noFill/>
        </p:spPr>
        <p:txBody>
          <a:bodyPr wrap="square" rtlCol="0">
            <a:spAutoFit/>
          </a:bodyPr>
          <a:lstStyle/>
          <a:p>
            <a:pPr algn="r"/>
            <a:r>
              <a:rPr lang="en-US" dirty="0"/>
              <a:t>31% of managers think they handle conflict effectively</a:t>
            </a:r>
          </a:p>
        </p:txBody>
      </p:sp>
      <p:sp>
        <p:nvSpPr>
          <p:cNvPr id="21" name="TextBox 20">
            <a:extLst>
              <a:ext uri="{FF2B5EF4-FFF2-40B4-BE49-F238E27FC236}">
                <a16:creationId xmlns:a16="http://schemas.microsoft.com/office/drawing/2014/main" id="{77F749E2-DE79-5914-F210-AAE6E7FB97BD}"/>
              </a:ext>
            </a:extLst>
          </p:cNvPr>
          <p:cNvSpPr txBox="1"/>
          <p:nvPr/>
        </p:nvSpPr>
        <p:spPr>
          <a:xfrm>
            <a:off x="391886" y="5471986"/>
            <a:ext cx="3771900" cy="646331"/>
          </a:xfrm>
          <a:prstGeom prst="rect">
            <a:avLst/>
          </a:prstGeom>
          <a:noFill/>
        </p:spPr>
        <p:txBody>
          <a:bodyPr wrap="square" rtlCol="0">
            <a:spAutoFit/>
          </a:bodyPr>
          <a:lstStyle/>
          <a:p>
            <a:pPr algn="r"/>
            <a:r>
              <a:rPr lang="en-US" dirty="0"/>
              <a:t>95% of those who receive training say it is the biggest driver for success</a:t>
            </a:r>
          </a:p>
        </p:txBody>
      </p:sp>
      <p:sp>
        <p:nvSpPr>
          <p:cNvPr id="22" name="TextBox 21">
            <a:extLst>
              <a:ext uri="{FF2B5EF4-FFF2-40B4-BE49-F238E27FC236}">
                <a16:creationId xmlns:a16="http://schemas.microsoft.com/office/drawing/2014/main" id="{FEDE1439-CA5C-CE34-1941-BB1A64E44830}"/>
              </a:ext>
            </a:extLst>
          </p:cNvPr>
          <p:cNvSpPr txBox="1"/>
          <p:nvPr/>
        </p:nvSpPr>
        <p:spPr>
          <a:xfrm>
            <a:off x="8028213" y="1884457"/>
            <a:ext cx="3771900" cy="646331"/>
          </a:xfrm>
          <a:prstGeom prst="rect">
            <a:avLst/>
          </a:prstGeom>
          <a:noFill/>
        </p:spPr>
        <p:txBody>
          <a:bodyPr wrap="square" rtlCol="0">
            <a:spAutoFit/>
          </a:bodyPr>
          <a:lstStyle/>
          <a:p>
            <a:r>
              <a:rPr lang="en-US" dirty="0"/>
              <a:t>Significant loss of organization productivity costs $359 billion a year</a:t>
            </a:r>
          </a:p>
        </p:txBody>
      </p:sp>
      <p:sp>
        <p:nvSpPr>
          <p:cNvPr id="23" name="TextBox 22">
            <a:extLst>
              <a:ext uri="{FF2B5EF4-FFF2-40B4-BE49-F238E27FC236}">
                <a16:creationId xmlns:a16="http://schemas.microsoft.com/office/drawing/2014/main" id="{FE0885D2-62E1-288F-61BE-BB419A0145EE}"/>
              </a:ext>
            </a:extLst>
          </p:cNvPr>
          <p:cNvSpPr txBox="1"/>
          <p:nvPr/>
        </p:nvSpPr>
        <p:spPr>
          <a:xfrm>
            <a:off x="8028213" y="3080300"/>
            <a:ext cx="3771900" cy="646331"/>
          </a:xfrm>
          <a:prstGeom prst="rect">
            <a:avLst/>
          </a:prstGeom>
          <a:noFill/>
        </p:spPr>
        <p:txBody>
          <a:bodyPr wrap="square" rtlCol="0">
            <a:spAutoFit/>
          </a:bodyPr>
          <a:lstStyle/>
          <a:p>
            <a:r>
              <a:rPr lang="en-US" dirty="0"/>
              <a:t>25% say avoiding conflict results in sickness/absences</a:t>
            </a:r>
          </a:p>
        </p:txBody>
      </p:sp>
      <p:sp>
        <p:nvSpPr>
          <p:cNvPr id="24" name="TextBox 23">
            <a:extLst>
              <a:ext uri="{FF2B5EF4-FFF2-40B4-BE49-F238E27FC236}">
                <a16:creationId xmlns:a16="http://schemas.microsoft.com/office/drawing/2014/main" id="{DF412F85-26FC-94D0-0AD4-30AA71B1780E}"/>
              </a:ext>
            </a:extLst>
          </p:cNvPr>
          <p:cNvSpPr txBox="1"/>
          <p:nvPr/>
        </p:nvSpPr>
        <p:spPr>
          <a:xfrm>
            <a:off x="8028213" y="4414642"/>
            <a:ext cx="3771900" cy="369332"/>
          </a:xfrm>
          <a:prstGeom prst="rect">
            <a:avLst/>
          </a:prstGeom>
          <a:noFill/>
        </p:spPr>
        <p:txBody>
          <a:bodyPr wrap="square" rtlCol="0">
            <a:spAutoFit/>
          </a:bodyPr>
          <a:lstStyle/>
          <a:p>
            <a:r>
              <a:rPr lang="en-US" dirty="0"/>
              <a:t>78% of employees disagree</a:t>
            </a:r>
          </a:p>
        </p:txBody>
      </p:sp>
      <p:sp>
        <p:nvSpPr>
          <p:cNvPr id="25" name="TextBox 24">
            <a:extLst>
              <a:ext uri="{FF2B5EF4-FFF2-40B4-BE49-F238E27FC236}">
                <a16:creationId xmlns:a16="http://schemas.microsoft.com/office/drawing/2014/main" id="{177D77C4-CB49-6D32-280F-40EA74879653}"/>
              </a:ext>
            </a:extLst>
          </p:cNvPr>
          <p:cNvSpPr txBox="1"/>
          <p:nvPr/>
        </p:nvSpPr>
        <p:spPr>
          <a:xfrm>
            <a:off x="8028213" y="5471986"/>
            <a:ext cx="3771900" cy="646331"/>
          </a:xfrm>
          <a:prstGeom prst="rect">
            <a:avLst/>
          </a:prstGeom>
          <a:noFill/>
        </p:spPr>
        <p:txBody>
          <a:bodyPr wrap="square" rtlCol="0">
            <a:spAutoFit/>
          </a:bodyPr>
          <a:lstStyle/>
          <a:p>
            <a:r>
              <a:rPr lang="en-US" dirty="0"/>
              <a:t>Nearly 60% have never received training</a:t>
            </a:r>
          </a:p>
        </p:txBody>
      </p:sp>
    </p:spTree>
    <p:extLst>
      <p:ext uri="{BB962C8B-B14F-4D97-AF65-F5344CB8AC3E}">
        <p14:creationId xmlns:p14="http://schemas.microsoft.com/office/powerpoint/2010/main" val="30568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132-36CD-9094-F656-D2F35116CDA5}"/>
              </a:ext>
            </a:extLst>
          </p:cNvPr>
          <p:cNvSpPr>
            <a:spLocks noGrp="1"/>
          </p:cNvSpPr>
          <p:nvPr>
            <p:ph type="title"/>
          </p:nvPr>
        </p:nvSpPr>
        <p:spPr/>
        <p:txBody>
          <a:bodyPr/>
          <a:lstStyle/>
          <a:p>
            <a:r>
              <a:rPr lang="en-US" dirty="0"/>
              <a:t>Software Development Team Scenario</a:t>
            </a:r>
          </a:p>
        </p:txBody>
      </p:sp>
      <p:grpSp>
        <p:nvGrpSpPr>
          <p:cNvPr id="22" name="Group 21">
            <a:extLst>
              <a:ext uri="{FF2B5EF4-FFF2-40B4-BE49-F238E27FC236}">
                <a16:creationId xmlns:a16="http://schemas.microsoft.com/office/drawing/2014/main" id="{9AECBFA5-FAE4-6594-6557-EB1568A32786}"/>
              </a:ext>
            </a:extLst>
          </p:cNvPr>
          <p:cNvGrpSpPr/>
          <p:nvPr/>
        </p:nvGrpSpPr>
        <p:grpSpPr>
          <a:xfrm>
            <a:off x="2603500" y="2523997"/>
            <a:ext cx="1371600" cy="1810006"/>
            <a:chOff x="2603500" y="1510490"/>
            <a:chExt cx="1371600" cy="1810006"/>
          </a:xfrm>
        </p:grpSpPr>
        <p:pic>
          <p:nvPicPr>
            <p:cNvPr id="23" name="Graphic 22">
              <a:extLst>
                <a:ext uri="{FF2B5EF4-FFF2-40B4-BE49-F238E27FC236}">
                  <a16:creationId xmlns:a16="http://schemas.microsoft.com/office/drawing/2014/main" id="{1BD1C194-7806-5C0F-84AA-5899EB5D3F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444" t="22778" r="24074" b="23149"/>
            <a:stretch/>
          </p:blipFill>
          <p:spPr>
            <a:xfrm>
              <a:off x="2603500" y="1510490"/>
              <a:ext cx="1371600" cy="1440674"/>
            </a:xfrm>
            <a:prstGeom prst="rect">
              <a:avLst/>
            </a:prstGeom>
          </p:spPr>
        </p:pic>
        <p:sp>
          <p:nvSpPr>
            <p:cNvPr id="24" name="TextBox 23">
              <a:extLst>
                <a:ext uri="{FF2B5EF4-FFF2-40B4-BE49-F238E27FC236}">
                  <a16:creationId xmlns:a16="http://schemas.microsoft.com/office/drawing/2014/main" id="{D77BA306-B918-422F-BD83-3B64AF30FB31}"/>
                </a:ext>
              </a:extLst>
            </p:cNvPr>
            <p:cNvSpPr txBox="1"/>
            <p:nvPr/>
          </p:nvSpPr>
          <p:spPr>
            <a:xfrm>
              <a:off x="2970943" y="2951164"/>
              <a:ext cx="553357" cy="369332"/>
            </a:xfrm>
            <a:prstGeom prst="rect">
              <a:avLst/>
            </a:prstGeom>
            <a:noFill/>
          </p:spPr>
          <p:txBody>
            <a:bodyPr wrap="none" rtlCol="0">
              <a:spAutoFit/>
            </a:bodyPr>
            <a:lstStyle/>
            <a:p>
              <a:r>
                <a:rPr lang="en-US" dirty="0"/>
                <a:t>Bob</a:t>
              </a:r>
            </a:p>
          </p:txBody>
        </p:sp>
      </p:grpSp>
      <p:grpSp>
        <p:nvGrpSpPr>
          <p:cNvPr id="25" name="Group 24">
            <a:extLst>
              <a:ext uri="{FF2B5EF4-FFF2-40B4-BE49-F238E27FC236}">
                <a16:creationId xmlns:a16="http://schemas.microsoft.com/office/drawing/2014/main" id="{407F2DF9-9328-4464-D80A-D95B7090D703}"/>
              </a:ext>
            </a:extLst>
          </p:cNvPr>
          <p:cNvGrpSpPr/>
          <p:nvPr/>
        </p:nvGrpSpPr>
        <p:grpSpPr>
          <a:xfrm>
            <a:off x="8175223" y="2523997"/>
            <a:ext cx="1371600" cy="1810006"/>
            <a:chOff x="8216900" y="1436688"/>
            <a:chExt cx="1371600" cy="1810006"/>
          </a:xfrm>
        </p:grpSpPr>
        <p:pic>
          <p:nvPicPr>
            <p:cNvPr id="26" name="Graphic 25">
              <a:extLst>
                <a:ext uri="{FF2B5EF4-FFF2-40B4-BE49-F238E27FC236}">
                  <a16:creationId xmlns:a16="http://schemas.microsoft.com/office/drawing/2014/main" id="{11BBFFCD-11FD-6AEB-A447-075C5A197F0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8216900" y="1436688"/>
              <a:ext cx="1371600" cy="1440674"/>
            </a:xfrm>
            <a:prstGeom prst="rect">
              <a:avLst/>
            </a:prstGeom>
          </p:spPr>
        </p:pic>
        <p:sp>
          <p:nvSpPr>
            <p:cNvPr id="27" name="TextBox 26">
              <a:extLst>
                <a:ext uri="{FF2B5EF4-FFF2-40B4-BE49-F238E27FC236}">
                  <a16:creationId xmlns:a16="http://schemas.microsoft.com/office/drawing/2014/main" id="{85ACE7EA-1AE0-FC48-974B-A456028C0180}"/>
                </a:ext>
              </a:extLst>
            </p:cNvPr>
            <p:cNvSpPr txBox="1"/>
            <p:nvPr/>
          </p:nvSpPr>
          <p:spPr>
            <a:xfrm>
              <a:off x="8584343" y="2877362"/>
              <a:ext cx="636713" cy="369332"/>
            </a:xfrm>
            <a:prstGeom prst="rect">
              <a:avLst/>
            </a:prstGeom>
            <a:noFill/>
          </p:spPr>
          <p:txBody>
            <a:bodyPr wrap="none" rtlCol="0">
              <a:spAutoFit/>
            </a:bodyPr>
            <a:lstStyle/>
            <a:p>
              <a:r>
                <a:rPr lang="en-US" dirty="0"/>
                <a:t>Alice</a:t>
              </a:r>
            </a:p>
          </p:txBody>
        </p:sp>
      </p:grpSp>
      <p:grpSp>
        <p:nvGrpSpPr>
          <p:cNvPr id="3" name="Group 2">
            <a:extLst>
              <a:ext uri="{FF2B5EF4-FFF2-40B4-BE49-F238E27FC236}">
                <a16:creationId xmlns:a16="http://schemas.microsoft.com/office/drawing/2014/main" id="{1F2D5C9E-1AAC-5F55-CD12-DDA2F7A8EDDF}"/>
              </a:ext>
            </a:extLst>
          </p:cNvPr>
          <p:cNvGrpSpPr/>
          <p:nvPr/>
        </p:nvGrpSpPr>
        <p:grpSpPr>
          <a:xfrm>
            <a:off x="8216900" y="1335088"/>
            <a:ext cx="1371600" cy="2086750"/>
            <a:chOff x="8216900" y="1436688"/>
            <a:chExt cx="1371600" cy="2086750"/>
          </a:xfrm>
        </p:grpSpPr>
        <p:pic>
          <p:nvPicPr>
            <p:cNvPr id="4" name="Graphic 3">
              <a:extLst>
                <a:ext uri="{FF2B5EF4-FFF2-40B4-BE49-F238E27FC236}">
                  <a16:creationId xmlns:a16="http://schemas.microsoft.com/office/drawing/2014/main" id="{E812F08C-F8D7-D139-7510-C36BDD9C33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rcRect l="24444" t="22778" r="24074" b="23149"/>
            <a:stretch/>
          </p:blipFill>
          <p:spPr>
            <a:xfrm>
              <a:off x="8216900" y="1436688"/>
              <a:ext cx="1371600" cy="1440674"/>
            </a:xfrm>
            <a:prstGeom prst="rect">
              <a:avLst/>
            </a:prstGeom>
          </p:spPr>
        </p:pic>
        <p:sp>
          <p:nvSpPr>
            <p:cNvPr id="5" name="TextBox 4">
              <a:extLst>
                <a:ext uri="{FF2B5EF4-FFF2-40B4-BE49-F238E27FC236}">
                  <a16:creationId xmlns:a16="http://schemas.microsoft.com/office/drawing/2014/main" id="{F2984B24-239A-F4DC-2506-8B44EF531C14}"/>
                </a:ext>
              </a:extLst>
            </p:cNvPr>
            <p:cNvSpPr txBox="1"/>
            <p:nvPr/>
          </p:nvSpPr>
          <p:spPr>
            <a:xfrm>
              <a:off x="8626021" y="2877362"/>
              <a:ext cx="553357" cy="369332"/>
            </a:xfrm>
            <a:prstGeom prst="rect">
              <a:avLst/>
            </a:prstGeom>
            <a:noFill/>
          </p:spPr>
          <p:txBody>
            <a:bodyPr wrap="none" rtlCol="0">
              <a:spAutoFit/>
            </a:bodyPr>
            <a:lstStyle/>
            <a:p>
              <a:r>
                <a:rPr lang="en-US" dirty="0"/>
                <a:t>Bob</a:t>
              </a:r>
            </a:p>
          </p:txBody>
        </p:sp>
        <p:sp>
          <p:nvSpPr>
            <p:cNvPr id="6" name="TextBox 5">
              <a:extLst>
                <a:ext uri="{FF2B5EF4-FFF2-40B4-BE49-F238E27FC236}">
                  <a16:creationId xmlns:a16="http://schemas.microsoft.com/office/drawing/2014/main" id="{68A1C765-B454-2276-950D-F0F3C98B9A60}"/>
                </a:ext>
              </a:extLst>
            </p:cNvPr>
            <p:cNvSpPr txBox="1"/>
            <p:nvPr/>
          </p:nvSpPr>
          <p:spPr>
            <a:xfrm>
              <a:off x="8306831" y="3154106"/>
              <a:ext cx="1191736" cy="369332"/>
            </a:xfrm>
            <a:prstGeom prst="rect">
              <a:avLst/>
            </a:prstGeom>
            <a:noFill/>
          </p:spPr>
          <p:txBody>
            <a:bodyPr wrap="none" rtlCol="0">
              <a:spAutoFit/>
            </a:bodyPr>
            <a:lstStyle/>
            <a:p>
              <a:r>
                <a:rPr lang="en-US" dirty="0"/>
                <a:t>Persecutor</a:t>
              </a:r>
            </a:p>
          </p:txBody>
        </p:sp>
      </p:grpSp>
      <p:grpSp>
        <p:nvGrpSpPr>
          <p:cNvPr id="7" name="Group 6">
            <a:extLst>
              <a:ext uri="{FF2B5EF4-FFF2-40B4-BE49-F238E27FC236}">
                <a16:creationId xmlns:a16="http://schemas.microsoft.com/office/drawing/2014/main" id="{DB581D9A-C571-6DA0-FD5D-B4FAEAC05E9D}"/>
              </a:ext>
            </a:extLst>
          </p:cNvPr>
          <p:cNvGrpSpPr/>
          <p:nvPr/>
        </p:nvGrpSpPr>
        <p:grpSpPr>
          <a:xfrm>
            <a:off x="5410199" y="4461686"/>
            <a:ext cx="1371600" cy="2063442"/>
            <a:chOff x="5410199" y="4563286"/>
            <a:chExt cx="1371600" cy="2063442"/>
          </a:xfrm>
        </p:grpSpPr>
        <p:pic>
          <p:nvPicPr>
            <p:cNvPr id="8" name="Graphic 7">
              <a:extLst>
                <a:ext uri="{FF2B5EF4-FFF2-40B4-BE49-F238E27FC236}">
                  <a16:creationId xmlns:a16="http://schemas.microsoft.com/office/drawing/2014/main" id="{7B1DCFF5-588E-744F-7E1D-2BB5BCAD292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5410199" y="4563286"/>
              <a:ext cx="1371600" cy="1440674"/>
            </a:xfrm>
            <a:prstGeom prst="rect">
              <a:avLst/>
            </a:prstGeom>
          </p:spPr>
        </p:pic>
        <p:sp>
          <p:nvSpPr>
            <p:cNvPr id="9" name="TextBox 8">
              <a:extLst>
                <a:ext uri="{FF2B5EF4-FFF2-40B4-BE49-F238E27FC236}">
                  <a16:creationId xmlns:a16="http://schemas.microsoft.com/office/drawing/2014/main" id="{ACFD3B2D-824A-0788-3164-6229A852E160}"/>
                </a:ext>
              </a:extLst>
            </p:cNvPr>
            <p:cNvSpPr txBox="1"/>
            <p:nvPr/>
          </p:nvSpPr>
          <p:spPr>
            <a:xfrm>
              <a:off x="5777642" y="6003960"/>
              <a:ext cx="636713" cy="369332"/>
            </a:xfrm>
            <a:prstGeom prst="rect">
              <a:avLst/>
            </a:prstGeom>
            <a:noFill/>
          </p:spPr>
          <p:txBody>
            <a:bodyPr wrap="none" rtlCol="0">
              <a:spAutoFit/>
            </a:bodyPr>
            <a:lstStyle/>
            <a:p>
              <a:r>
                <a:rPr lang="en-US" dirty="0"/>
                <a:t>Alice</a:t>
              </a:r>
            </a:p>
          </p:txBody>
        </p:sp>
        <p:sp>
          <p:nvSpPr>
            <p:cNvPr id="10" name="TextBox 9">
              <a:extLst>
                <a:ext uri="{FF2B5EF4-FFF2-40B4-BE49-F238E27FC236}">
                  <a16:creationId xmlns:a16="http://schemas.microsoft.com/office/drawing/2014/main" id="{1590EB8B-B3A9-2C1C-DAE1-D37CF727C277}"/>
                </a:ext>
              </a:extLst>
            </p:cNvPr>
            <p:cNvSpPr txBox="1"/>
            <p:nvPr/>
          </p:nvSpPr>
          <p:spPr>
            <a:xfrm>
              <a:off x="5705506" y="6257396"/>
              <a:ext cx="780983" cy="369332"/>
            </a:xfrm>
            <a:prstGeom prst="rect">
              <a:avLst/>
            </a:prstGeom>
            <a:noFill/>
          </p:spPr>
          <p:txBody>
            <a:bodyPr wrap="none" rtlCol="0">
              <a:spAutoFit/>
            </a:bodyPr>
            <a:lstStyle/>
            <a:p>
              <a:r>
                <a:rPr lang="en-US" dirty="0"/>
                <a:t>Victim</a:t>
              </a:r>
            </a:p>
          </p:txBody>
        </p:sp>
      </p:grpSp>
      <p:sp>
        <p:nvSpPr>
          <p:cNvPr id="11" name="Isosceles Triangle 10">
            <a:extLst>
              <a:ext uri="{FF2B5EF4-FFF2-40B4-BE49-F238E27FC236}">
                <a16:creationId xmlns:a16="http://schemas.microsoft.com/office/drawing/2014/main" id="{CCCFC4F1-3D01-D907-8943-37D7373B482A}"/>
              </a:ext>
            </a:extLst>
          </p:cNvPr>
          <p:cNvSpPr/>
          <p:nvPr/>
        </p:nvSpPr>
        <p:spPr>
          <a:xfrm rot="10800000">
            <a:off x="4381500" y="1985363"/>
            <a:ext cx="3429000" cy="2176073"/>
          </a:xfrm>
          <a:prstGeom prst="triangl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4458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66667E-6 0 L 0.46354 -0.17431 " pathEditMode="relative" rAng="0" ptsTypes="AA">
                                      <p:cBhvr>
                                        <p:cTn id="6" dur="750" fill="hold"/>
                                        <p:tgtEl>
                                          <p:spTgt spid="22"/>
                                        </p:tgtEl>
                                        <p:attrNameLst>
                                          <p:attrName>ppt_x</p:attrName>
                                          <p:attrName>ppt_y</p:attrName>
                                        </p:attrNameLst>
                                      </p:cBhvr>
                                      <p:rCtr x="23177" y="-8727"/>
                                    </p:animMotion>
                                  </p:childTnLst>
                                </p:cTn>
                              </p:par>
                              <p:par>
                                <p:cTn id="7" presetID="42" presetClass="path" presetSubtype="0" accel="50000" decel="50000" fill="hold" nodeType="withEffect">
                                  <p:stCondLst>
                                    <p:cond delay="0"/>
                                  </p:stCondLst>
                                  <p:childTnLst>
                                    <p:animMotion origin="layout" path="M -2.91667E-6 0 L -0.22682 0.28264 " pathEditMode="relative" rAng="0" ptsTypes="AA">
                                      <p:cBhvr>
                                        <p:cTn id="8" dur="750" fill="hold"/>
                                        <p:tgtEl>
                                          <p:spTgt spid="25"/>
                                        </p:tgtEl>
                                        <p:attrNameLst>
                                          <p:attrName>ppt_x</p:attrName>
                                          <p:attrName>ppt_y</p:attrName>
                                        </p:attrNameLst>
                                      </p:cBhvr>
                                      <p:rCtr x="-11341" y="14120"/>
                                    </p:animMotion>
                                  </p:childTnLst>
                                </p:cTn>
                              </p:par>
                            </p:childTnLst>
                          </p:cTn>
                        </p:par>
                        <p:par>
                          <p:cTn id="9" fill="hold">
                            <p:stCondLst>
                              <p:cond delay="750"/>
                            </p:stCondLst>
                            <p:childTnLst>
                              <p:par>
                                <p:cTn id="10" presetID="1" presetClass="exit" presetSubtype="0" fill="hold" nodeType="afterEffect">
                                  <p:stCondLst>
                                    <p:cond delay="0"/>
                                  </p:stCondLst>
                                  <p:childTnLst>
                                    <p:set>
                                      <p:cBhvr>
                                        <p:cTn id="11" dur="1" fill="hold">
                                          <p:stCondLst>
                                            <p:cond delay="0"/>
                                          </p:stCondLst>
                                        </p:cTn>
                                        <p:tgtEl>
                                          <p:spTgt spid="22"/>
                                        </p:tgtEl>
                                        <p:attrNameLst>
                                          <p:attrName>style.visibility</p:attrName>
                                        </p:attrNameLst>
                                      </p:cBhvr>
                                      <p:to>
                                        <p:strVal val="hidden"/>
                                      </p:to>
                                    </p:set>
                                  </p:childTnLst>
                                </p:cTn>
                              </p:par>
                            </p:childTnLst>
                          </p:cTn>
                        </p:par>
                        <p:par>
                          <p:cTn id="12" fill="hold">
                            <p:stCondLst>
                              <p:cond delay="750"/>
                            </p:stCondLst>
                            <p:childTnLst>
                              <p:par>
                                <p:cTn id="13" presetID="1"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750"/>
                            </p:stCondLst>
                            <p:childTnLst>
                              <p:par>
                                <p:cTn id="16" presetID="1" presetClass="exit" presetSubtype="0" fill="hold" nodeType="afterEffect">
                                  <p:stCondLst>
                                    <p:cond delay="0"/>
                                  </p:stCondLst>
                                  <p:childTnLst>
                                    <p:set>
                                      <p:cBhvr>
                                        <p:cTn id="17" dur="1" fill="hold">
                                          <p:stCondLst>
                                            <p:cond delay="0"/>
                                          </p:stCondLst>
                                        </p:cTn>
                                        <p:tgtEl>
                                          <p:spTgt spid="25"/>
                                        </p:tgtEl>
                                        <p:attrNameLst>
                                          <p:attrName>style.visibility</p:attrName>
                                        </p:attrNameLst>
                                      </p:cBhvr>
                                      <p:to>
                                        <p:strVal val="hidden"/>
                                      </p:to>
                                    </p:set>
                                  </p:childTnLst>
                                </p:cTn>
                              </p:par>
                            </p:childTnLst>
                          </p:cTn>
                        </p:par>
                        <p:par>
                          <p:cTn id="18" fill="hold">
                            <p:stCondLst>
                              <p:cond delay="750"/>
                            </p:stCondLst>
                            <p:childTnLst>
                              <p:par>
                                <p:cTn id="19" presetID="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750"/>
                            </p:stCondLst>
                            <p:childTnLst>
                              <p:par>
                                <p:cTn id="22" presetID="21" presetClass="entr" presetSubtype="1"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heel(1)">
                                      <p:cBhvr>
                                        <p:cTn id="24"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132-36CD-9094-F656-D2F35116CDA5}"/>
              </a:ext>
            </a:extLst>
          </p:cNvPr>
          <p:cNvSpPr>
            <a:spLocks noGrp="1"/>
          </p:cNvSpPr>
          <p:nvPr>
            <p:ph type="title"/>
          </p:nvPr>
        </p:nvSpPr>
        <p:spPr/>
        <p:txBody>
          <a:bodyPr/>
          <a:lstStyle/>
          <a:p>
            <a:r>
              <a:rPr lang="en-US" dirty="0"/>
              <a:t>Software Development Team Scenario</a:t>
            </a:r>
          </a:p>
        </p:txBody>
      </p:sp>
      <p:sp>
        <p:nvSpPr>
          <p:cNvPr id="5" name="Isosceles Triangle 4">
            <a:extLst>
              <a:ext uri="{FF2B5EF4-FFF2-40B4-BE49-F238E27FC236}">
                <a16:creationId xmlns:a16="http://schemas.microsoft.com/office/drawing/2014/main" id="{A4E0CBF2-BD85-95EF-35E6-296A5A3E4387}"/>
              </a:ext>
            </a:extLst>
          </p:cNvPr>
          <p:cNvSpPr/>
          <p:nvPr/>
        </p:nvSpPr>
        <p:spPr>
          <a:xfrm rot="10800000">
            <a:off x="4381500" y="1985363"/>
            <a:ext cx="3429000" cy="2176073"/>
          </a:xfrm>
          <a:prstGeom prst="triangl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8243CF8-1418-0A27-9B67-477372D4B81F}"/>
              </a:ext>
            </a:extLst>
          </p:cNvPr>
          <p:cNvGrpSpPr/>
          <p:nvPr/>
        </p:nvGrpSpPr>
        <p:grpSpPr>
          <a:xfrm>
            <a:off x="8216900" y="1335088"/>
            <a:ext cx="1371600" cy="2086750"/>
            <a:chOff x="8216900" y="1436688"/>
            <a:chExt cx="1371600" cy="2086750"/>
          </a:xfrm>
        </p:grpSpPr>
        <p:pic>
          <p:nvPicPr>
            <p:cNvPr id="7" name="Graphic 6">
              <a:extLst>
                <a:ext uri="{FF2B5EF4-FFF2-40B4-BE49-F238E27FC236}">
                  <a16:creationId xmlns:a16="http://schemas.microsoft.com/office/drawing/2014/main" id="{269B966B-8CA2-2382-1EA3-54A51F2A97F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444" t="22778" r="24074" b="23149"/>
            <a:stretch/>
          </p:blipFill>
          <p:spPr>
            <a:xfrm>
              <a:off x="8216900" y="1436688"/>
              <a:ext cx="1371600" cy="1440674"/>
            </a:xfrm>
            <a:prstGeom prst="rect">
              <a:avLst/>
            </a:prstGeom>
          </p:spPr>
        </p:pic>
        <p:sp>
          <p:nvSpPr>
            <p:cNvPr id="9" name="TextBox 8">
              <a:extLst>
                <a:ext uri="{FF2B5EF4-FFF2-40B4-BE49-F238E27FC236}">
                  <a16:creationId xmlns:a16="http://schemas.microsoft.com/office/drawing/2014/main" id="{9C75253D-B624-597D-6144-F796C5CC4F9D}"/>
                </a:ext>
              </a:extLst>
            </p:cNvPr>
            <p:cNvSpPr txBox="1"/>
            <p:nvPr/>
          </p:nvSpPr>
          <p:spPr>
            <a:xfrm>
              <a:off x="8626021" y="2877362"/>
              <a:ext cx="553357" cy="369332"/>
            </a:xfrm>
            <a:prstGeom prst="rect">
              <a:avLst/>
            </a:prstGeom>
            <a:noFill/>
          </p:spPr>
          <p:txBody>
            <a:bodyPr wrap="none" rtlCol="0">
              <a:spAutoFit/>
            </a:bodyPr>
            <a:lstStyle/>
            <a:p>
              <a:r>
                <a:rPr lang="en-US" dirty="0"/>
                <a:t>Bob</a:t>
              </a:r>
            </a:p>
          </p:txBody>
        </p:sp>
        <p:sp>
          <p:nvSpPr>
            <p:cNvPr id="13" name="TextBox 12">
              <a:extLst>
                <a:ext uri="{FF2B5EF4-FFF2-40B4-BE49-F238E27FC236}">
                  <a16:creationId xmlns:a16="http://schemas.microsoft.com/office/drawing/2014/main" id="{797B88A2-4DBA-1D70-9825-3EAD4C94E44D}"/>
                </a:ext>
              </a:extLst>
            </p:cNvPr>
            <p:cNvSpPr txBox="1"/>
            <p:nvPr/>
          </p:nvSpPr>
          <p:spPr>
            <a:xfrm>
              <a:off x="8306831" y="3154106"/>
              <a:ext cx="1191736" cy="369332"/>
            </a:xfrm>
            <a:prstGeom prst="rect">
              <a:avLst/>
            </a:prstGeom>
            <a:noFill/>
          </p:spPr>
          <p:txBody>
            <a:bodyPr wrap="none" rtlCol="0">
              <a:spAutoFit/>
            </a:bodyPr>
            <a:lstStyle/>
            <a:p>
              <a:r>
                <a:rPr lang="en-US" dirty="0"/>
                <a:t>Persecutor</a:t>
              </a:r>
            </a:p>
          </p:txBody>
        </p:sp>
      </p:grpSp>
      <p:grpSp>
        <p:nvGrpSpPr>
          <p:cNvPr id="17" name="Group 16">
            <a:extLst>
              <a:ext uri="{FF2B5EF4-FFF2-40B4-BE49-F238E27FC236}">
                <a16:creationId xmlns:a16="http://schemas.microsoft.com/office/drawing/2014/main" id="{2CC254F6-966B-FA2C-0755-68CA173998F3}"/>
              </a:ext>
            </a:extLst>
          </p:cNvPr>
          <p:cNvGrpSpPr/>
          <p:nvPr/>
        </p:nvGrpSpPr>
        <p:grpSpPr>
          <a:xfrm>
            <a:off x="5410199" y="4461686"/>
            <a:ext cx="1371600" cy="2063442"/>
            <a:chOff x="5410199" y="4563286"/>
            <a:chExt cx="1371600" cy="2063442"/>
          </a:xfrm>
        </p:grpSpPr>
        <p:pic>
          <p:nvPicPr>
            <p:cNvPr id="8" name="Graphic 7">
              <a:extLst>
                <a:ext uri="{FF2B5EF4-FFF2-40B4-BE49-F238E27FC236}">
                  <a16:creationId xmlns:a16="http://schemas.microsoft.com/office/drawing/2014/main" id="{7A29D17F-AE81-32F0-0AC4-2B20C22CBC0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5410199" y="4563286"/>
              <a:ext cx="1371600" cy="1440674"/>
            </a:xfrm>
            <a:prstGeom prst="rect">
              <a:avLst/>
            </a:prstGeom>
          </p:spPr>
        </p:pic>
        <p:sp>
          <p:nvSpPr>
            <p:cNvPr id="4" name="TextBox 3">
              <a:extLst>
                <a:ext uri="{FF2B5EF4-FFF2-40B4-BE49-F238E27FC236}">
                  <a16:creationId xmlns:a16="http://schemas.microsoft.com/office/drawing/2014/main" id="{2B2CA694-925C-6D89-C000-C4267BB0B87B}"/>
                </a:ext>
              </a:extLst>
            </p:cNvPr>
            <p:cNvSpPr txBox="1"/>
            <p:nvPr/>
          </p:nvSpPr>
          <p:spPr>
            <a:xfrm>
              <a:off x="5777642" y="6003960"/>
              <a:ext cx="636713" cy="369332"/>
            </a:xfrm>
            <a:prstGeom prst="rect">
              <a:avLst/>
            </a:prstGeom>
            <a:noFill/>
          </p:spPr>
          <p:txBody>
            <a:bodyPr wrap="none" rtlCol="0">
              <a:spAutoFit/>
            </a:bodyPr>
            <a:lstStyle/>
            <a:p>
              <a:r>
                <a:rPr lang="en-US" dirty="0"/>
                <a:t>Alice</a:t>
              </a:r>
            </a:p>
          </p:txBody>
        </p:sp>
        <p:sp>
          <p:nvSpPr>
            <p:cNvPr id="14" name="TextBox 13">
              <a:extLst>
                <a:ext uri="{FF2B5EF4-FFF2-40B4-BE49-F238E27FC236}">
                  <a16:creationId xmlns:a16="http://schemas.microsoft.com/office/drawing/2014/main" id="{6663B72D-7BEA-284B-F841-C1494C7CD9AE}"/>
                </a:ext>
              </a:extLst>
            </p:cNvPr>
            <p:cNvSpPr txBox="1"/>
            <p:nvPr/>
          </p:nvSpPr>
          <p:spPr>
            <a:xfrm>
              <a:off x="5705506" y="6257396"/>
              <a:ext cx="780983" cy="369332"/>
            </a:xfrm>
            <a:prstGeom prst="rect">
              <a:avLst/>
            </a:prstGeom>
            <a:noFill/>
          </p:spPr>
          <p:txBody>
            <a:bodyPr wrap="none" rtlCol="0">
              <a:spAutoFit/>
            </a:bodyPr>
            <a:lstStyle/>
            <a:p>
              <a:r>
                <a:rPr lang="en-US" dirty="0"/>
                <a:t>Victim</a:t>
              </a:r>
            </a:p>
          </p:txBody>
        </p:sp>
      </p:grpSp>
      <p:grpSp>
        <p:nvGrpSpPr>
          <p:cNvPr id="18" name="Group 17">
            <a:extLst>
              <a:ext uri="{FF2B5EF4-FFF2-40B4-BE49-F238E27FC236}">
                <a16:creationId xmlns:a16="http://schemas.microsoft.com/office/drawing/2014/main" id="{25823058-4ACA-915A-0E46-308CC1B12E41}"/>
              </a:ext>
            </a:extLst>
          </p:cNvPr>
          <p:cNvGrpSpPr/>
          <p:nvPr/>
        </p:nvGrpSpPr>
        <p:grpSpPr>
          <a:xfrm>
            <a:off x="2603500" y="1408890"/>
            <a:ext cx="1371600" cy="2105536"/>
            <a:chOff x="2603500" y="1510490"/>
            <a:chExt cx="1371600" cy="2105536"/>
          </a:xfrm>
        </p:grpSpPr>
        <p:pic>
          <p:nvPicPr>
            <p:cNvPr id="6" name="Graphic 5">
              <a:extLst>
                <a:ext uri="{FF2B5EF4-FFF2-40B4-BE49-F238E27FC236}">
                  <a16:creationId xmlns:a16="http://schemas.microsoft.com/office/drawing/2014/main" id="{9BEC7853-8355-FB38-BD0C-CD3E9C20DE0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2603500" y="1510490"/>
              <a:ext cx="1371600" cy="1440674"/>
            </a:xfrm>
            <a:prstGeom prst="rect">
              <a:avLst/>
            </a:prstGeom>
          </p:spPr>
        </p:pic>
        <p:sp>
          <p:nvSpPr>
            <p:cNvPr id="3" name="TextBox 2">
              <a:extLst>
                <a:ext uri="{FF2B5EF4-FFF2-40B4-BE49-F238E27FC236}">
                  <a16:creationId xmlns:a16="http://schemas.microsoft.com/office/drawing/2014/main" id="{6EDC55FB-470E-F91A-8140-C0248F10AB84}"/>
                </a:ext>
              </a:extLst>
            </p:cNvPr>
            <p:cNvSpPr txBox="1"/>
            <p:nvPr/>
          </p:nvSpPr>
          <p:spPr>
            <a:xfrm>
              <a:off x="2970943" y="2951164"/>
              <a:ext cx="636713" cy="369332"/>
            </a:xfrm>
            <a:prstGeom prst="rect">
              <a:avLst/>
            </a:prstGeom>
            <a:noFill/>
          </p:spPr>
          <p:txBody>
            <a:bodyPr wrap="none" rtlCol="0">
              <a:spAutoFit/>
            </a:bodyPr>
            <a:lstStyle/>
            <a:p>
              <a:r>
                <a:rPr lang="en-US" dirty="0"/>
                <a:t>Alice</a:t>
              </a:r>
            </a:p>
          </p:txBody>
        </p:sp>
        <p:sp>
          <p:nvSpPr>
            <p:cNvPr id="15" name="TextBox 14">
              <a:extLst>
                <a:ext uri="{FF2B5EF4-FFF2-40B4-BE49-F238E27FC236}">
                  <a16:creationId xmlns:a16="http://schemas.microsoft.com/office/drawing/2014/main" id="{1A61517E-D4D2-49F6-7B77-F97D56C225A3}"/>
                </a:ext>
              </a:extLst>
            </p:cNvPr>
            <p:cNvSpPr txBox="1"/>
            <p:nvPr/>
          </p:nvSpPr>
          <p:spPr>
            <a:xfrm>
              <a:off x="2820498" y="3246694"/>
              <a:ext cx="926023" cy="369332"/>
            </a:xfrm>
            <a:prstGeom prst="rect">
              <a:avLst/>
            </a:prstGeom>
            <a:noFill/>
          </p:spPr>
          <p:txBody>
            <a:bodyPr wrap="none" rtlCol="0">
              <a:spAutoFit/>
            </a:bodyPr>
            <a:lstStyle/>
            <a:p>
              <a:r>
                <a:rPr lang="en-US" dirty="0"/>
                <a:t>Rescuer</a:t>
              </a:r>
            </a:p>
          </p:txBody>
        </p:sp>
      </p:grpSp>
    </p:spTree>
    <p:extLst>
      <p:ext uri="{BB962C8B-B14F-4D97-AF65-F5344CB8AC3E}">
        <p14:creationId xmlns:p14="http://schemas.microsoft.com/office/powerpoint/2010/main" val="300771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C132-36CD-9094-F656-D2F35116CDA5}"/>
              </a:ext>
            </a:extLst>
          </p:cNvPr>
          <p:cNvSpPr>
            <a:spLocks noGrp="1"/>
          </p:cNvSpPr>
          <p:nvPr>
            <p:ph type="title"/>
          </p:nvPr>
        </p:nvSpPr>
        <p:spPr/>
        <p:txBody>
          <a:bodyPr/>
          <a:lstStyle/>
          <a:p>
            <a:r>
              <a:rPr lang="en-US" dirty="0"/>
              <a:t>Software Development Team Scenario</a:t>
            </a:r>
          </a:p>
        </p:txBody>
      </p:sp>
      <p:sp>
        <p:nvSpPr>
          <p:cNvPr id="5" name="Isosceles Triangle 4">
            <a:extLst>
              <a:ext uri="{FF2B5EF4-FFF2-40B4-BE49-F238E27FC236}">
                <a16:creationId xmlns:a16="http://schemas.microsoft.com/office/drawing/2014/main" id="{A4E0CBF2-BD85-95EF-35E6-296A5A3E4387}"/>
              </a:ext>
            </a:extLst>
          </p:cNvPr>
          <p:cNvSpPr/>
          <p:nvPr/>
        </p:nvSpPr>
        <p:spPr>
          <a:xfrm rot="10800000">
            <a:off x="4381500" y="1985363"/>
            <a:ext cx="3429000" cy="2176073"/>
          </a:xfrm>
          <a:prstGeom prst="triangl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8243CF8-1418-0A27-9B67-477372D4B81F}"/>
              </a:ext>
            </a:extLst>
          </p:cNvPr>
          <p:cNvGrpSpPr/>
          <p:nvPr/>
        </p:nvGrpSpPr>
        <p:grpSpPr>
          <a:xfrm>
            <a:off x="8216900" y="1335088"/>
            <a:ext cx="1371600" cy="2086750"/>
            <a:chOff x="8216900" y="1436688"/>
            <a:chExt cx="1371600" cy="2086750"/>
          </a:xfrm>
        </p:grpSpPr>
        <p:pic>
          <p:nvPicPr>
            <p:cNvPr id="7" name="Graphic 6">
              <a:extLst>
                <a:ext uri="{FF2B5EF4-FFF2-40B4-BE49-F238E27FC236}">
                  <a16:creationId xmlns:a16="http://schemas.microsoft.com/office/drawing/2014/main" id="{269B966B-8CA2-2382-1EA3-54A51F2A97F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444" t="22778" r="24074" b="23149"/>
            <a:stretch/>
          </p:blipFill>
          <p:spPr>
            <a:xfrm>
              <a:off x="8216900" y="1436688"/>
              <a:ext cx="1371600" cy="1440674"/>
            </a:xfrm>
            <a:prstGeom prst="rect">
              <a:avLst/>
            </a:prstGeom>
          </p:spPr>
        </p:pic>
        <p:sp>
          <p:nvSpPr>
            <p:cNvPr id="9" name="TextBox 8">
              <a:extLst>
                <a:ext uri="{FF2B5EF4-FFF2-40B4-BE49-F238E27FC236}">
                  <a16:creationId xmlns:a16="http://schemas.microsoft.com/office/drawing/2014/main" id="{9C75253D-B624-597D-6144-F796C5CC4F9D}"/>
                </a:ext>
              </a:extLst>
            </p:cNvPr>
            <p:cNvSpPr txBox="1"/>
            <p:nvPr/>
          </p:nvSpPr>
          <p:spPr>
            <a:xfrm>
              <a:off x="8626021" y="2877362"/>
              <a:ext cx="553357" cy="369332"/>
            </a:xfrm>
            <a:prstGeom prst="rect">
              <a:avLst/>
            </a:prstGeom>
            <a:noFill/>
          </p:spPr>
          <p:txBody>
            <a:bodyPr wrap="none" rtlCol="0">
              <a:spAutoFit/>
            </a:bodyPr>
            <a:lstStyle/>
            <a:p>
              <a:r>
                <a:rPr lang="en-US" dirty="0"/>
                <a:t>Bob</a:t>
              </a:r>
            </a:p>
          </p:txBody>
        </p:sp>
        <p:sp>
          <p:nvSpPr>
            <p:cNvPr id="13" name="TextBox 12">
              <a:extLst>
                <a:ext uri="{FF2B5EF4-FFF2-40B4-BE49-F238E27FC236}">
                  <a16:creationId xmlns:a16="http://schemas.microsoft.com/office/drawing/2014/main" id="{797B88A2-4DBA-1D70-9825-3EAD4C94E44D}"/>
                </a:ext>
              </a:extLst>
            </p:cNvPr>
            <p:cNvSpPr txBox="1"/>
            <p:nvPr/>
          </p:nvSpPr>
          <p:spPr>
            <a:xfrm>
              <a:off x="8306831" y="3154106"/>
              <a:ext cx="1191736" cy="369332"/>
            </a:xfrm>
            <a:prstGeom prst="rect">
              <a:avLst/>
            </a:prstGeom>
            <a:noFill/>
          </p:spPr>
          <p:txBody>
            <a:bodyPr wrap="none" rtlCol="0">
              <a:spAutoFit/>
            </a:bodyPr>
            <a:lstStyle/>
            <a:p>
              <a:r>
                <a:rPr lang="en-US" dirty="0"/>
                <a:t>Persecutor</a:t>
              </a:r>
            </a:p>
          </p:txBody>
        </p:sp>
      </p:grpSp>
      <p:grpSp>
        <p:nvGrpSpPr>
          <p:cNvPr id="17" name="Group 16">
            <a:extLst>
              <a:ext uri="{FF2B5EF4-FFF2-40B4-BE49-F238E27FC236}">
                <a16:creationId xmlns:a16="http://schemas.microsoft.com/office/drawing/2014/main" id="{2CC254F6-966B-FA2C-0755-68CA173998F3}"/>
              </a:ext>
            </a:extLst>
          </p:cNvPr>
          <p:cNvGrpSpPr/>
          <p:nvPr/>
        </p:nvGrpSpPr>
        <p:grpSpPr>
          <a:xfrm>
            <a:off x="5410199" y="4461686"/>
            <a:ext cx="1371600" cy="2063442"/>
            <a:chOff x="5410199" y="4563286"/>
            <a:chExt cx="1371600" cy="2063442"/>
          </a:xfrm>
        </p:grpSpPr>
        <p:pic>
          <p:nvPicPr>
            <p:cNvPr id="8" name="Graphic 7">
              <a:extLst>
                <a:ext uri="{FF2B5EF4-FFF2-40B4-BE49-F238E27FC236}">
                  <a16:creationId xmlns:a16="http://schemas.microsoft.com/office/drawing/2014/main" id="{7A29D17F-AE81-32F0-0AC4-2B20C22CBC0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5410199" y="4563286"/>
              <a:ext cx="1371600" cy="1440674"/>
            </a:xfrm>
            <a:prstGeom prst="rect">
              <a:avLst/>
            </a:prstGeom>
          </p:spPr>
        </p:pic>
        <p:sp>
          <p:nvSpPr>
            <p:cNvPr id="4" name="TextBox 3">
              <a:extLst>
                <a:ext uri="{FF2B5EF4-FFF2-40B4-BE49-F238E27FC236}">
                  <a16:creationId xmlns:a16="http://schemas.microsoft.com/office/drawing/2014/main" id="{2B2CA694-925C-6D89-C000-C4267BB0B87B}"/>
                </a:ext>
              </a:extLst>
            </p:cNvPr>
            <p:cNvSpPr txBox="1"/>
            <p:nvPr/>
          </p:nvSpPr>
          <p:spPr>
            <a:xfrm>
              <a:off x="5777642" y="6003960"/>
              <a:ext cx="636713" cy="369332"/>
            </a:xfrm>
            <a:prstGeom prst="rect">
              <a:avLst/>
            </a:prstGeom>
            <a:noFill/>
          </p:spPr>
          <p:txBody>
            <a:bodyPr wrap="none" rtlCol="0">
              <a:spAutoFit/>
            </a:bodyPr>
            <a:lstStyle/>
            <a:p>
              <a:r>
                <a:rPr lang="en-US" dirty="0"/>
                <a:t>Alice</a:t>
              </a:r>
            </a:p>
          </p:txBody>
        </p:sp>
        <p:sp>
          <p:nvSpPr>
            <p:cNvPr id="14" name="TextBox 13">
              <a:extLst>
                <a:ext uri="{FF2B5EF4-FFF2-40B4-BE49-F238E27FC236}">
                  <a16:creationId xmlns:a16="http://schemas.microsoft.com/office/drawing/2014/main" id="{6663B72D-7BEA-284B-F841-C1494C7CD9AE}"/>
                </a:ext>
              </a:extLst>
            </p:cNvPr>
            <p:cNvSpPr txBox="1"/>
            <p:nvPr/>
          </p:nvSpPr>
          <p:spPr>
            <a:xfrm>
              <a:off x="5705506" y="6257396"/>
              <a:ext cx="780983" cy="369332"/>
            </a:xfrm>
            <a:prstGeom prst="rect">
              <a:avLst/>
            </a:prstGeom>
            <a:noFill/>
          </p:spPr>
          <p:txBody>
            <a:bodyPr wrap="none" rtlCol="0">
              <a:spAutoFit/>
            </a:bodyPr>
            <a:lstStyle/>
            <a:p>
              <a:r>
                <a:rPr lang="en-US" dirty="0"/>
                <a:t>Victim</a:t>
              </a:r>
            </a:p>
          </p:txBody>
        </p:sp>
      </p:grpSp>
      <p:grpSp>
        <p:nvGrpSpPr>
          <p:cNvPr id="18" name="Group 17">
            <a:extLst>
              <a:ext uri="{FF2B5EF4-FFF2-40B4-BE49-F238E27FC236}">
                <a16:creationId xmlns:a16="http://schemas.microsoft.com/office/drawing/2014/main" id="{25823058-4ACA-915A-0E46-308CC1B12E41}"/>
              </a:ext>
            </a:extLst>
          </p:cNvPr>
          <p:cNvGrpSpPr/>
          <p:nvPr/>
        </p:nvGrpSpPr>
        <p:grpSpPr>
          <a:xfrm>
            <a:off x="2603500" y="1408890"/>
            <a:ext cx="1371600" cy="2105536"/>
            <a:chOff x="2603500" y="1510490"/>
            <a:chExt cx="1371600" cy="2105536"/>
          </a:xfrm>
        </p:grpSpPr>
        <p:pic>
          <p:nvPicPr>
            <p:cNvPr id="6" name="Graphic 5">
              <a:extLst>
                <a:ext uri="{FF2B5EF4-FFF2-40B4-BE49-F238E27FC236}">
                  <a16:creationId xmlns:a16="http://schemas.microsoft.com/office/drawing/2014/main" id="{9BEC7853-8355-FB38-BD0C-CD3E9C20DE0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444" t="22778" r="24074" b="23149"/>
            <a:stretch/>
          </p:blipFill>
          <p:spPr>
            <a:xfrm>
              <a:off x="2603500" y="1510490"/>
              <a:ext cx="1371600" cy="1440674"/>
            </a:xfrm>
            <a:prstGeom prst="rect">
              <a:avLst/>
            </a:prstGeom>
          </p:spPr>
        </p:pic>
        <p:sp>
          <p:nvSpPr>
            <p:cNvPr id="3" name="TextBox 2">
              <a:extLst>
                <a:ext uri="{FF2B5EF4-FFF2-40B4-BE49-F238E27FC236}">
                  <a16:creationId xmlns:a16="http://schemas.microsoft.com/office/drawing/2014/main" id="{6EDC55FB-470E-F91A-8140-C0248F10AB84}"/>
                </a:ext>
              </a:extLst>
            </p:cNvPr>
            <p:cNvSpPr txBox="1"/>
            <p:nvPr/>
          </p:nvSpPr>
          <p:spPr>
            <a:xfrm>
              <a:off x="2970943" y="2951164"/>
              <a:ext cx="636713" cy="369332"/>
            </a:xfrm>
            <a:prstGeom prst="rect">
              <a:avLst/>
            </a:prstGeom>
            <a:noFill/>
          </p:spPr>
          <p:txBody>
            <a:bodyPr wrap="none" rtlCol="0">
              <a:spAutoFit/>
            </a:bodyPr>
            <a:lstStyle/>
            <a:p>
              <a:r>
                <a:rPr lang="en-US" dirty="0"/>
                <a:t>Alice</a:t>
              </a:r>
            </a:p>
          </p:txBody>
        </p:sp>
        <p:sp>
          <p:nvSpPr>
            <p:cNvPr id="15" name="TextBox 14">
              <a:extLst>
                <a:ext uri="{FF2B5EF4-FFF2-40B4-BE49-F238E27FC236}">
                  <a16:creationId xmlns:a16="http://schemas.microsoft.com/office/drawing/2014/main" id="{1A61517E-D4D2-49F6-7B77-F97D56C225A3}"/>
                </a:ext>
              </a:extLst>
            </p:cNvPr>
            <p:cNvSpPr txBox="1"/>
            <p:nvPr/>
          </p:nvSpPr>
          <p:spPr>
            <a:xfrm>
              <a:off x="2820498" y="3246694"/>
              <a:ext cx="926023" cy="369332"/>
            </a:xfrm>
            <a:prstGeom prst="rect">
              <a:avLst/>
            </a:prstGeom>
            <a:noFill/>
          </p:spPr>
          <p:txBody>
            <a:bodyPr wrap="none" rtlCol="0">
              <a:spAutoFit/>
            </a:bodyPr>
            <a:lstStyle/>
            <a:p>
              <a:r>
                <a:rPr lang="en-US" dirty="0"/>
                <a:t>Rescuer</a:t>
              </a:r>
            </a:p>
          </p:txBody>
        </p:sp>
      </p:grpSp>
      <p:pic>
        <p:nvPicPr>
          <p:cNvPr id="10" name="Graphic 9">
            <a:extLst>
              <a:ext uri="{FF2B5EF4-FFF2-40B4-BE49-F238E27FC236}">
                <a16:creationId xmlns:a16="http://schemas.microsoft.com/office/drawing/2014/main" id="{9469B4BE-4832-A854-794B-4B19A49ADCE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4444" t="22778" r="24074" b="23149"/>
          <a:stretch/>
        </p:blipFill>
        <p:spPr>
          <a:xfrm>
            <a:off x="375188" y="4209365"/>
            <a:ext cx="926023" cy="972658"/>
          </a:xfrm>
          <a:prstGeom prst="rect">
            <a:avLst/>
          </a:prstGeom>
        </p:spPr>
      </p:pic>
      <p:pic>
        <p:nvPicPr>
          <p:cNvPr id="19" name="Graphic 18">
            <a:extLst>
              <a:ext uri="{FF2B5EF4-FFF2-40B4-BE49-F238E27FC236}">
                <a16:creationId xmlns:a16="http://schemas.microsoft.com/office/drawing/2014/main" id="{AC9D41BC-C1AF-3C86-053A-EEB68C7AEFF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4444" t="22778" r="24074" b="23149"/>
          <a:stretch/>
        </p:blipFill>
        <p:spPr>
          <a:xfrm>
            <a:off x="1400982" y="4209365"/>
            <a:ext cx="926023" cy="972658"/>
          </a:xfrm>
          <a:prstGeom prst="rect">
            <a:avLst/>
          </a:prstGeom>
        </p:spPr>
      </p:pic>
      <p:pic>
        <p:nvPicPr>
          <p:cNvPr id="20" name="Graphic 19">
            <a:extLst>
              <a:ext uri="{FF2B5EF4-FFF2-40B4-BE49-F238E27FC236}">
                <a16:creationId xmlns:a16="http://schemas.microsoft.com/office/drawing/2014/main" id="{8A815261-CAD5-4512-6BB1-B1AD2CD37E38}"/>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4444" t="22778" r="24074" b="23149"/>
          <a:stretch/>
        </p:blipFill>
        <p:spPr>
          <a:xfrm>
            <a:off x="2426776" y="4209365"/>
            <a:ext cx="926023" cy="972658"/>
          </a:xfrm>
          <a:prstGeom prst="rect">
            <a:avLst/>
          </a:prstGeom>
        </p:spPr>
      </p:pic>
      <p:pic>
        <p:nvPicPr>
          <p:cNvPr id="21" name="Graphic 20">
            <a:extLst>
              <a:ext uri="{FF2B5EF4-FFF2-40B4-BE49-F238E27FC236}">
                <a16:creationId xmlns:a16="http://schemas.microsoft.com/office/drawing/2014/main" id="{FB72C14D-F412-4D0C-03B0-23E3B1AAE5C2}"/>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4444" t="22778" r="24074" b="23149"/>
          <a:stretch/>
        </p:blipFill>
        <p:spPr>
          <a:xfrm>
            <a:off x="937970" y="5416031"/>
            <a:ext cx="926023" cy="972658"/>
          </a:xfrm>
          <a:prstGeom prst="rect">
            <a:avLst/>
          </a:prstGeom>
        </p:spPr>
      </p:pic>
      <p:pic>
        <p:nvPicPr>
          <p:cNvPr id="22" name="Graphic 21">
            <a:extLst>
              <a:ext uri="{FF2B5EF4-FFF2-40B4-BE49-F238E27FC236}">
                <a16:creationId xmlns:a16="http://schemas.microsoft.com/office/drawing/2014/main" id="{43C81B9C-8026-576A-01FB-20842FF36C2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4444" t="22778" r="24074" b="23149"/>
          <a:stretch/>
        </p:blipFill>
        <p:spPr>
          <a:xfrm>
            <a:off x="2027315" y="5416031"/>
            <a:ext cx="926023" cy="972658"/>
          </a:xfrm>
          <a:prstGeom prst="rect">
            <a:avLst/>
          </a:prstGeom>
        </p:spPr>
      </p:pic>
    </p:spTree>
    <p:extLst>
      <p:ext uri="{BB962C8B-B14F-4D97-AF65-F5344CB8AC3E}">
        <p14:creationId xmlns:p14="http://schemas.microsoft.com/office/powerpoint/2010/main" val="9745544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643A-19EF-5359-5E4A-B77961B6BE8E}"/>
              </a:ext>
            </a:extLst>
          </p:cNvPr>
          <p:cNvSpPr>
            <a:spLocks noGrp="1"/>
          </p:cNvSpPr>
          <p:nvPr>
            <p:ph type="title"/>
          </p:nvPr>
        </p:nvSpPr>
        <p:spPr/>
        <p:txBody>
          <a:bodyPr/>
          <a:lstStyle/>
          <a:p>
            <a:r>
              <a:rPr lang="en-US" dirty="0"/>
              <a:t>Managing Conflicts</a:t>
            </a:r>
          </a:p>
        </p:txBody>
      </p:sp>
      <p:sp>
        <p:nvSpPr>
          <p:cNvPr id="3" name="Text Placeholder 2">
            <a:extLst>
              <a:ext uri="{FF2B5EF4-FFF2-40B4-BE49-F238E27FC236}">
                <a16:creationId xmlns:a16="http://schemas.microsoft.com/office/drawing/2014/main" id="{15F5AD17-23E6-5188-54FB-1DDB4F164410}"/>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12672996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Tackle the issue after both parties have calmed down</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140641759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Maintain a positive outlook</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68" r="7768"/>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7843545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Practice active listening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5" r="7845"/>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302016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Consider your role in the conflict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236" r="7236"/>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0536232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Organize a staff meeting</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42" r="784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25221665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Seek first to understand</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13" r="6413"/>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7983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57D3-687A-B054-9819-16B0B9C94525}"/>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6731A3B0-A6D8-FB1D-370B-068A2A06EAA0}"/>
              </a:ext>
            </a:extLst>
          </p:cNvPr>
          <p:cNvSpPr/>
          <p:nvPr/>
        </p:nvSpPr>
        <p:spPr>
          <a:xfrm>
            <a:off x="2168434" y="2286000"/>
            <a:ext cx="2560320" cy="2286000"/>
          </a:xfrm>
          <a:prstGeom prst="ellipse">
            <a:avLst/>
          </a:prstGeom>
          <a:solidFill>
            <a:srgbClr val="EA5F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rgbClr val="F2EEF1"/>
                </a:solidFill>
                <a:latin typeface="Kamerik205 8" panose="020B0803030600020004" pitchFamily="34" charset="0"/>
              </a:rPr>
              <a:t>75%</a:t>
            </a:r>
          </a:p>
        </p:txBody>
      </p:sp>
      <p:sp>
        <p:nvSpPr>
          <p:cNvPr id="4" name="TextBox 3">
            <a:extLst>
              <a:ext uri="{FF2B5EF4-FFF2-40B4-BE49-F238E27FC236}">
                <a16:creationId xmlns:a16="http://schemas.microsoft.com/office/drawing/2014/main" id="{AFF15BD8-1CBD-7D37-BAD4-A78EAB6B7493}"/>
              </a:ext>
            </a:extLst>
          </p:cNvPr>
          <p:cNvSpPr txBox="1"/>
          <p:nvPr/>
        </p:nvSpPr>
        <p:spPr>
          <a:xfrm>
            <a:off x="5206635" y="2397948"/>
            <a:ext cx="6275615" cy="2062103"/>
          </a:xfrm>
          <a:prstGeom prst="rect">
            <a:avLst/>
          </a:prstGeom>
          <a:noFill/>
        </p:spPr>
        <p:txBody>
          <a:bodyPr wrap="square" rtlCol="0">
            <a:spAutoFit/>
          </a:bodyPr>
          <a:lstStyle/>
          <a:p>
            <a:r>
              <a:rPr lang="en-US" sz="3200" dirty="0"/>
              <a:t>75% of employees report positive outcomes from conflict that would have not been realized without the conflict</a:t>
            </a:r>
          </a:p>
        </p:txBody>
      </p:sp>
    </p:spTree>
    <p:extLst>
      <p:ext uri="{BB962C8B-B14F-4D97-AF65-F5344CB8AC3E}">
        <p14:creationId xmlns:p14="http://schemas.microsoft.com/office/powerpoint/2010/main" val="5076528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Alert human resources</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339606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Find a mediator</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64" r="14364"/>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9786543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Be introspective</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6719866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Expect conflict</a:t>
            </a:r>
          </a:p>
        </p:txBody>
      </p:sp>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pic>
        <p:nvPicPr>
          <p:cNvPr id="8" name="Picture 7">
            <a:extLst>
              <a:ext uri="{FF2B5EF4-FFF2-40B4-BE49-F238E27FC236}">
                <a16:creationId xmlns:a16="http://schemas.microsoft.com/office/drawing/2014/main" id="{1F5E2458-C643-7CD6-24EC-6F1EC8240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11" y="781966"/>
            <a:ext cx="3758155" cy="5294067"/>
          </a:xfrm>
          <a:prstGeom prst="rect">
            <a:avLst/>
          </a:prstGeom>
        </p:spPr>
      </p:pic>
    </p:spTree>
    <p:extLst>
      <p:ext uri="{BB962C8B-B14F-4D97-AF65-F5344CB8AC3E}">
        <p14:creationId xmlns:p14="http://schemas.microsoft.com/office/powerpoint/2010/main" val="33332789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DED-717A-810D-4D83-419F1F212E58}"/>
              </a:ext>
            </a:extLst>
          </p:cNvPr>
          <p:cNvSpPr>
            <a:spLocks noGrp="1"/>
          </p:cNvSpPr>
          <p:nvPr>
            <p:ph type="title"/>
          </p:nvPr>
        </p:nvSpPr>
        <p:spPr/>
        <p:txBody>
          <a:bodyPr>
            <a:normAutofit/>
          </a:bodyPr>
          <a:lstStyle/>
          <a:p>
            <a:r>
              <a:rPr lang="en-US" dirty="0"/>
              <a:t>Everyone is different</a:t>
            </a:r>
          </a:p>
        </p:txBody>
      </p:sp>
      <p:pic>
        <p:nvPicPr>
          <p:cNvPr id="6" name="Picture Placeholder 5">
            <a:extLst>
              <a:ext uri="{FF2B5EF4-FFF2-40B4-BE49-F238E27FC236}">
                <a16:creationId xmlns:a16="http://schemas.microsoft.com/office/drawing/2014/main" id="{9CDC5B0C-3629-C7CF-5909-C284E8D67AE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72" r="2872"/>
          <a:stretch/>
        </p:blipFill>
        <p:spPr>
          <a:xfrm>
            <a:off x="5183188" y="987425"/>
            <a:ext cx="6172200" cy="4873625"/>
          </a:xfrm>
        </p:spPr>
      </p:pic>
      <p:sp>
        <p:nvSpPr>
          <p:cNvPr id="4" name="Text Placeholder 3">
            <a:extLst>
              <a:ext uri="{FF2B5EF4-FFF2-40B4-BE49-F238E27FC236}">
                <a16:creationId xmlns:a16="http://schemas.microsoft.com/office/drawing/2014/main" id="{8EB21341-33D8-E56C-C49B-2E719E503074}"/>
              </a:ext>
            </a:extLst>
          </p:cNvPr>
          <p:cNvSpPr>
            <a:spLocks noGrp="1"/>
          </p:cNvSpPr>
          <p:nvPr>
            <p:ph type="body" sz="half" idx="2"/>
          </p:nvPr>
        </p:nvSpPr>
        <p:spPr/>
        <p:txBody>
          <a:bodyPr/>
          <a:lstStyle/>
          <a:p>
            <a:r>
              <a:rPr lang="en-US" dirty="0"/>
              <a:t>10 Tips to Make You a Conflict Resolution Superstar</a:t>
            </a:r>
          </a:p>
        </p:txBody>
      </p:sp>
    </p:spTree>
    <p:extLst>
      <p:ext uri="{BB962C8B-B14F-4D97-AF65-F5344CB8AC3E}">
        <p14:creationId xmlns:p14="http://schemas.microsoft.com/office/powerpoint/2010/main" val="42151668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8D457A"/>
                </a:solidFill>
              </a:rPr>
              <a:t>Thank You!</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3A4E62"/>
                </a:solidFill>
              </a:rPr>
              <a:t>chadgreen@chadgreen.com</a:t>
            </a:r>
          </a:p>
          <a:p>
            <a:pPr marL="0" indent="0">
              <a:buFont typeface="Arial" panose="020B0604020202020204" pitchFamily="34" charset="0"/>
              <a:buNone/>
            </a:pPr>
            <a:r>
              <a:rPr lang="en-US" sz="4000" dirty="0">
                <a:solidFill>
                  <a:srgbClr val="3A4E62"/>
                </a:solidFill>
              </a:rPr>
              <a:t>TaleLearnCode</a:t>
            </a:r>
          </a:p>
          <a:p>
            <a:pPr marL="0" indent="0">
              <a:buFont typeface="Arial" panose="020B0604020202020204" pitchFamily="34" charset="0"/>
              <a:buNone/>
            </a:pPr>
            <a:r>
              <a:rPr lang="en-US" sz="4000" dirty="0">
                <a:solidFill>
                  <a:srgbClr val="3A4E62"/>
                </a:solidFill>
              </a:rPr>
              <a:t>ChadGreen.com</a:t>
            </a:r>
          </a:p>
          <a:p>
            <a:pPr marL="0" indent="0">
              <a:buFont typeface="Arial" panose="020B0604020202020204" pitchFamily="34" charset="0"/>
              <a:buNone/>
            </a:pPr>
            <a:r>
              <a:rPr lang="en-US" sz="4000" dirty="0" err="1">
                <a:solidFill>
                  <a:srgbClr val="3A4E62"/>
                </a:solidFill>
              </a:rPr>
              <a:t>ChadGreen</a:t>
            </a:r>
            <a:r>
              <a:rPr lang="en-US" sz="4000" dirty="0">
                <a:solidFill>
                  <a:srgbClr val="3A4E62"/>
                </a:solidFill>
              </a:rPr>
              <a:t> &amp; TaleLearnCode</a:t>
            </a:r>
          </a:p>
          <a:p>
            <a:pPr marL="0" indent="0">
              <a:buFont typeface="Arial" panose="020B0604020202020204" pitchFamily="34" charset="0"/>
              <a:buNone/>
            </a:pPr>
            <a:r>
              <a:rPr lang="en-US" sz="4000" dirty="0" err="1">
                <a:solidFill>
                  <a:srgbClr val="3A4E62"/>
                </a:solidFill>
              </a:rPr>
              <a:t>ChadwickEGreen</a:t>
            </a:r>
            <a:endParaRPr lang="en-US" sz="4000" dirty="0">
              <a:solidFill>
                <a:srgbClr val="3A4E62"/>
              </a:solidFill>
            </a:endParaRPr>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spTree>
    <p:extLst>
      <p:ext uri="{BB962C8B-B14F-4D97-AF65-F5344CB8AC3E}">
        <p14:creationId xmlns:p14="http://schemas.microsoft.com/office/powerpoint/2010/main" val="224755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3" name="Picture 12">
            <a:extLst>
              <a:ext uri="{FF2B5EF4-FFF2-40B4-BE49-F238E27FC236}">
                <a16:creationId xmlns:a16="http://schemas.microsoft.com/office/drawing/2014/main" id="{613A7B19-D021-EC42-4814-6364FCD51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128" y="1452715"/>
            <a:ext cx="8131744" cy="4870025"/>
          </a:xfrm>
          <a:prstGeom prst="rect">
            <a:avLst/>
          </a:prstGeom>
        </p:spPr>
      </p:pic>
    </p:spTree>
    <p:extLst>
      <p:ext uri="{BB962C8B-B14F-4D97-AF65-F5344CB8AC3E}">
        <p14:creationId xmlns:p14="http://schemas.microsoft.com/office/powerpoint/2010/main" val="166014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grpSp>
        <p:nvGrpSpPr>
          <p:cNvPr id="3" name="Group 2">
            <a:extLst>
              <a:ext uri="{FF2B5EF4-FFF2-40B4-BE49-F238E27FC236}">
                <a16:creationId xmlns:a16="http://schemas.microsoft.com/office/drawing/2014/main" id="{25EC2542-0A5B-034A-A592-5F5A30E51CDC}"/>
              </a:ext>
            </a:extLst>
          </p:cNvPr>
          <p:cNvGrpSpPr/>
          <p:nvPr/>
        </p:nvGrpSpPr>
        <p:grpSpPr>
          <a:xfrm>
            <a:off x="495300" y="1789612"/>
            <a:ext cx="3632563" cy="3474739"/>
            <a:chOff x="495300" y="1789612"/>
            <a:chExt cx="3632563" cy="3474739"/>
          </a:xfrm>
        </p:grpSpPr>
        <p:pic>
          <p:nvPicPr>
            <p:cNvPr id="4" name="Picture 3">
              <a:extLst>
                <a:ext uri="{FF2B5EF4-FFF2-40B4-BE49-F238E27FC236}">
                  <a16:creationId xmlns:a16="http://schemas.microsoft.com/office/drawing/2014/main" id="{6D8B24E4-7334-AE50-72F3-E095EA76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789612"/>
              <a:ext cx="3632563" cy="2421709"/>
            </a:xfrm>
            <a:prstGeom prst="rect">
              <a:avLst/>
            </a:prstGeom>
          </p:spPr>
        </p:pic>
        <p:sp>
          <p:nvSpPr>
            <p:cNvPr id="7" name="TextBox 6">
              <a:extLst>
                <a:ext uri="{FF2B5EF4-FFF2-40B4-BE49-F238E27FC236}">
                  <a16:creationId xmlns:a16="http://schemas.microsoft.com/office/drawing/2014/main" id="{AC676F6C-67A7-6B56-F0BC-5EA41FFF4B92}"/>
                </a:ext>
              </a:extLst>
            </p:cNvPr>
            <p:cNvSpPr txBox="1"/>
            <p:nvPr/>
          </p:nvSpPr>
          <p:spPr>
            <a:xfrm>
              <a:off x="495300" y="4310244"/>
              <a:ext cx="3632563" cy="954107"/>
            </a:xfrm>
            <a:prstGeom prst="rect">
              <a:avLst/>
            </a:prstGeom>
            <a:noFill/>
          </p:spPr>
          <p:txBody>
            <a:bodyPr wrap="square" rtlCol="0">
              <a:spAutoFit/>
            </a:bodyPr>
            <a:lstStyle/>
            <a:p>
              <a:pPr algn="ctr"/>
              <a:r>
                <a:rPr lang="en-US" sz="2800" dirty="0"/>
                <a:t>Good discussion about the possibilities</a:t>
              </a:r>
            </a:p>
          </p:txBody>
        </p:sp>
      </p:grpSp>
      <p:grpSp>
        <p:nvGrpSpPr>
          <p:cNvPr id="10" name="Group 9">
            <a:extLst>
              <a:ext uri="{FF2B5EF4-FFF2-40B4-BE49-F238E27FC236}">
                <a16:creationId xmlns:a16="http://schemas.microsoft.com/office/drawing/2014/main" id="{AF6C1387-7CFD-1616-66A4-19211CC571D6}"/>
              </a:ext>
            </a:extLst>
          </p:cNvPr>
          <p:cNvGrpSpPr/>
          <p:nvPr/>
        </p:nvGrpSpPr>
        <p:grpSpPr>
          <a:xfrm>
            <a:off x="4279717" y="1789612"/>
            <a:ext cx="3632563" cy="3043851"/>
            <a:chOff x="4279717" y="1789612"/>
            <a:chExt cx="3632563" cy="3043851"/>
          </a:xfrm>
        </p:grpSpPr>
        <p:pic>
          <p:nvPicPr>
            <p:cNvPr id="5" name="Picture 4">
              <a:extLst>
                <a:ext uri="{FF2B5EF4-FFF2-40B4-BE49-F238E27FC236}">
                  <a16:creationId xmlns:a16="http://schemas.microsoft.com/office/drawing/2014/main" id="{1F5938C5-675C-F13A-C024-898AF2257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9078" y="1789612"/>
              <a:ext cx="3393843" cy="2421709"/>
            </a:xfrm>
            <a:prstGeom prst="rect">
              <a:avLst/>
            </a:prstGeom>
          </p:spPr>
        </p:pic>
        <p:sp>
          <p:nvSpPr>
            <p:cNvPr id="8" name="TextBox 7">
              <a:extLst>
                <a:ext uri="{FF2B5EF4-FFF2-40B4-BE49-F238E27FC236}">
                  <a16:creationId xmlns:a16="http://schemas.microsoft.com/office/drawing/2014/main" id="{EA1B9791-6DD5-7A01-0FC9-92B00F4C07F0}"/>
                </a:ext>
              </a:extLst>
            </p:cNvPr>
            <p:cNvSpPr txBox="1"/>
            <p:nvPr/>
          </p:nvSpPr>
          <p:spPr>
            <a:xfrm>
              <a:off x="4279717" y="4310243"/>
              <a:ext cx="3632563" cy="523220"/>
            </a:xfrm>
            <a:prstGeom prst="rect">
              <a:avLst/>
            </a:prstGeom>
            <a:noFill/>
          </p:spPr>
          <p:txBody>
            <a:bodyPr wrap="square" rtlCol="0">
              <a:spAutoFit/>
            </a:bodyPr>
            <a:lstStyle/>
            <a:p>
              <a:pPr algn="ctr"/>
              <a:r>
                <a:rPr lang="en-US" sz="2800" dirty="0"/>
                <a:t>Not bad, but not good</a:t>
              </a:r>
            </a:p>
          </p:txBody>
        </p:sp>
      </p:grpSp>
      <p:grpSp>
        <p:nvGrpSpPr>
          <p:cNvPr id="11" name="Group 10">
            <a:extLst>
              <a:ext uri="{FF2B5EF4-FFF2-40B4-BE49-F238E27FC236}">
                <a16:creationId xmlns:a16="http://schemas.microsoft.com/office/drawing/2014/main" id="{78058B8E-A8BB-577D-4E44-ED301CE9F259}"/>
              </a:ext>
            </a:extLst>
          </p:cNvPr>
          <p:cNvGrpSpPr/>
          <p:nvPr/>
        </p:nvGrpSpPr>
        <p:grpSpPr>
          <a:xfrm>
            <a:off x="8064134" y="1789611"/>
            <a:ext cx="3632563" cy="3474739"/>
            <a:chOff x="8064134" y="1789611"/>
            <a:chExt cx="3632563" cy="3474739"/>
          </a:xfrm>
        </p:grpSpPr>
        <p:pic>
          <p:nvPicPr>
            <p:cNvPr id="6" name="Picture 5">
              <a:extLst>
                <a:ext uri="{FF2B5EF4-FFF2-40B4-BE49-F238E27FC236}">
                  <a16:creationId xmlns:a16="http://schemas.microsoft.com/office/drawing/2014/main" id="{15F41418-C2D0-1C6C-197B-0A5E36F66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4136" y="1789611"/>
              <a:ext cx="3393843" cy="2421709"/>
            </a:xfrm>
            <a:prstGeom prst="rect">
              <a:avLst/>
            </a:prstGeom>
          </p:spPr>
        </p:pic>
        <p:sp>
          <p:nvSpPr>
            <p:cNvPr id="9" name="TextBox 8">
              <a:extLst>
                <a:ext uri="{FF2B5EF4-FFF2-40B4-BE49-F238E27FC236}">
                  <a16:creationId xmlns:a16="http://schemas.microsoft.com/office/drawing/2014/main" id="{C67C952A-D201-EC30-1FD7-6C09C2510328}"/>
                </a:ext>
              </a:extLst>
            </p:cNvPr>
            <p:cNvSpPr txBox="1"/>
            <p:nvPr/>
          </p:nvSpPr>
          <p:spPr>
            <a:xfrm>
              <a:off x="8064134" y="4310243"/>
              <a:ext cx="3632563" cy="954107"/>
            </a:xfrm>
            <a:prstGeom prst="rect">
              <a:avLst/>
            </a:prstGeom>
            <a:noFill/>
          </p:spPr>
          <p:txBody>
            <a:bodyPr wrap="square" rtlCol="0">
              <a:spAutoFit/>
            </a:bodyPr>
            <a:lstStyle/>
            <a:p>
              <a:pPr algn="ctr"/>
              <a:r>
                <a:rPr lang="en-US" sz="2800" dirty="0"/>
                <a:t>Things starting to fall apart</a:t>
              </a:r>
            </a:p>
          </p:txBody>
        </p:sp>
      </p:grpSp>
    </p:spTree>
    <p:extLst>
      <p:ext uri="{BB962C8B-B14F-4D97-AF65-F5344CB8AC3E}">
        <p14:creationId xmlns:p14="http://schemas.microsoft.com/office/powerpoint/2010/main" val="645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6F1D-3E33-F0BE-B491-64BBD84DB85A}"/>
              </a:ext>
            </a:extLst>
          </p:cNvPr>
          <p:cNvSpPr>
            <a:spLocks noGrp="1"/>
          </p:cNvSpPr>
          <p:nvPr>
            <p:ph type="title"/>
          </p:nvPr>
        </p:nvSpPr>
        <p:spPr/>
        <p:txBody>
          <a:bodyPr/>
          <a:lstStyle/>
          <a:p>
            <a:r>
              <a:rPr lang="en-US" dirty="0"/>
              <a:t>What is conflict?</a:t>
            </a:r>
          </a:p>
        </p:txBody>
      </p:sp>
      <p:pic>
        <p:nvPicPr>
          <p:cNvPr id="10" name="Picture 9">
            <a:extLst>
              <a:ext uri="{FF2B5EF4-FFF2-40B4-BE49-F238E27FC236}">
                <a16:creationId xmlns:a16="http://schemas.microsoft.com/office/drawing/2014/main" id="{A435EE63-1E6D-EAF2-6F9F-1E6DCEAD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7117"/>
            <a:ext cx="5338354" cy="4003766"/>
          </a:xfrm>
          <a:prstGeom prst="rect">
            <a:avLst/>
          </a:prstGeom>
        </p:spPr>
      </p:pic>
      <p:pic>
        <p:nvPicPr>
          <p:cNvPr id="11" name="Picture 10">
            <a:extLst>
              <a:ext uri="{FF2B5EF4-FFF2-40B4-BE49-F238E27FC236}">
                <a16:creationId xmlns:a16="http://schemas.microsoft.com/office/drawing/2014/main" id="{C420B92E-DBFA-7E20-936F-52EA2792C1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446" y="1427117"/>
            <a:ext cx="5338354" cy="4003766"/>
          </a:xfrm>
          <a:prstGeom prst="rect">
            <a:avLst/>
          </a:prstGeom>
        </p:spPr>
      </p:pic>
      <p:sp>
        <p:nvSpPr>
          <p:cNvPr id="12" name="TextBox 11">
            <a:extLst>
              <a:ext uri="{FF2B5EF4-FFF2-40B4-BE49-F238E27FC236}">
                <a16:creationId xmlns:a16="http://schemas.microsoft.com/office/drawing/2014/main" id="{72D5C7D1-F1B7-A121-8939-3D3AC71860A9}"/>
              </a:ext>
            </a:extLst>
          </p:cNvPr>
          <p:cNvSpPr txBox="1"/>
          <p:nvPr/>
        </p:nvSpPr>
        <p:spPr>
          <a:xfrm>
            <a:off x="457200" y="5538768"/>
            <a:ext cx="5338354" cy="523220"/>
          </a:xfrm>
          <a:prstGeom prst="rect">
            <a:avLst/>
          </a:prstGeom>
          <a:noFill/>
        </p:spPr>
        <p:txBody>
          <a:bodyPr wrap="square" rtlCol="0">
            <a:spAutoFit/>
          </a:bodyPr>
          <a:lstStyle/>
          <a:p>
            <a:pPr algn="ctr"/>
            <a:r>
              <a:rPr lang="en-US" sz="2800" dirty="0"/>
              <a:t>Oh goodness, this cannot be good</a:t>
            </a:r>
          </a:p>
        </p:txBody>
      </p:sp>
      <p:sp>
        <p:nvSpPr>
          <p:cNvPr id="13" name="TextBox 12">
            <a:extLst>
              <a:ext uri="{FF2B5EF4-FFF2-40B4-BE49-F238E27FC236}">
                <a16:creationId xmlns:a16="http://schemas.microsoft.com/office/drawing/2014/main" id="{75D67F73-99FC-674D-0EF2-C1183B68F28A}"/>
              </a:ext>
            </a:extLst>
          </p:cNvPr>
          <p:cNvSpPr txBox="1"/>
          <p:nvPr/>
        </p:nvSpPr>
        <p:spPr>
          <a:xfrm>
            <a:off x="6396446" y="5535236"/>
            <a:ext cx="5338354" cy="523220"/>
          </a:xfrm>
          <a:prstGeom prst="rect">
            <a:avLst/>
          </a:prstGeom>
          <a:noFill/>
        </p:spPr>
        <p:txBody>
          <a:bodyPr wrap="square" rtlCol="0">
            <a:spAutoFit/>
          </a:bodyPr>
          <a:lstStyle/>
          <a:p>
            <a:pPr algn="ctr"/>
            <a:r>
              <a:rPr lang="en-US" sz="2800" dirty="0"/>
              <a:t>Now this is really serious</a:t>
            </a:r>
          </a:p>
        </p:txBody>
      </p:sp>
    </p:spTree>
    <p:extLst>
      <p:ext uri="{BB962C8B-B14F-4D97-AF65-F5344CB8AC3E}">
        <p14:creationId xmlns:p14="http://schemas.microsoft.com/office/powerpoint/2010/main" val="34523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7C882F-DEC0-CF87-2BF6-DF38782E1221}"/>
              </a:ext>
            </a:extLst>
          </p:cNvPr>
          <p:cNvSpPr/>
          <p:nvPr/>
        </p:nvSpPr>
        <p:spPr>
          <a:xfrm>
            <a:off x="7837714" y="3984171"/>
            <a:ext cx="1345475" cy="18549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A1DDFC9-902E-965F-ED97-008B1DF492A4}"/>
              </a:ext>
            </a:extLst>
          </p:cNvPr>
          <p:cNvSpPr/>
          <p:nvPr/>
        </p:nvSpPr>
        <p:spPr>
          <a:xfrm>
            <a:off x="1641565" y="988421"/>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97DEC0-8258-9351-1B82-DE92A13ACC21}"/>
              </a:ext>
            </a:extLst>
          </p:cNvPr>
          <p:cNvSpPr/>
          <p:nvPr/>
        </p:nvSpPr>
        <p:spPr>
          <a:xfrm>
            <a:off x="2786742" y="3762102"/>
            <a:ext cx="2590801" cy="27736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8D457A"/>
                </a:solidFill>
              </a:rPr>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sp>
        <p:nvSpPr>
          <p:cNvPr id="4" name="Content Placeholder 2">
            <a:extLst>
              <a:ext uri="{FF2B5EF4-FFF2-40B4-BE49-F238E27FC236}">
                <a16:creationId xmlns:a16="http://schemas.microsoft.com/office/drawing/2014/main" id="{55CB7E43-E621-BEBB-DFCC-F1B811FA30CD}"/>
              </a:ext>
            </a:extLst>
          </p:cNvPr>
          <p:cNvSpPr txBox="1">
            <a:spLocks/>
          </p:cNvSpPr>
          <p:nvPr/>
        </p:nvSpPr>
        <p:spPr>
          <a:xfrm>
            <a:off x="790988" y="1630940"/>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3A4E62"/>
                </a:solidFill>
              </a:rPr>
              <a:t>chadgreen@chadgreen.com</a:t>
            </a:r>
          </a:p>
          <a:p>
            <a:pPr marL="0" indent="0">
              <a:buFont typeface="Arial" panose="020B0604020202020204" pitchFamily="34" charset="0"/>
              <a:buNone/>
            </a:pPr>
            <a:r>
              <a:rPr lang="en-US" sz="4000" dirty="0">
                <a:solidFill>
                  <a:srgbClr val="3A4E62"/>
                </a:solidFill>
              </a:rPr>
              <a:t>TaleLearnCode</a:t>
            </a:r>
          </a:p>
          <a:p>
            <a:pPr marL="0" indent="0">
              <a:buFont typeface="Arial" panose="020B0604020202020204" pitchFamily="34" charset="0"/>
              <a:buNone/>
            </a:pPr>
            <a:r>
              <a:rPr lang="en-US" sz="4000" dirty="0">
                <a:solidFill>
                  <a:srgbClr val="3A4E62"/>
                </a:solidFill>
              </a:rPr>
              <a:t>ChadGreen.com</a:t>
            </a:r>
          </a:p>
          <a:p>
            <a:pPr marL="0" indent="0">
              <a:buFont typeface="Arial" panose="020B0604020202020204" pitchFamily="34" charset="0"/>
              <a:buNone/>
            </a:pPr>
            <a:r>
              <a:rPr lang="en-US" sz="4000" dirty="0" err="1">
                <a:solidFill>
                  <a:srgbClr val="3A4E62"/>
                </a:solidFill>
              </a:rPr>
              <a:t>ChadGreen</a:t>
            </a:r>
            <a:r>
              <a:rPr lang="en-US" sz="4000" dirty="0">
                <a:solidFill>
                  <a:srgbClr val="3A4E62"/>
                </a:solidFill>
              </a:rPr>
              <a:t> &amp; TaleLearnCode</a:t>
            </a:r>
          </a:p>
          <a:p>
            <a:pPr marL="0" indent="0">
              <a:buFont typeface="Arial" panose="020B0604020202020204" pitchFamily="34" charset="0"/>
              <a:buNone/>
            </a:pPr>
            <a:r>
              <a:rPr lang="en-US" sz="4000" dirty="0" err="1">
                <a:solidFill>
                  <a:srgbClr val="3A4E62"/>
                </a:solidFill>
              </a:rPr>
              <a:t>ChadwickEGreen</a:t>
            </a:r>
            <a:endParaRPr lang="en-US" sz="4000" dirty="0">
              <a:solidFill>
                <a:srgbClr val="3A4E62"/>
              </a:solidFill>
            </a:endParaRPr>
          </a:p>
        </p:txBody>
      </p:sp>
      <p:pic>
        <p:nvPicPr>
          <p:cNvPr id="5" name="Picture 4">
            <a:extLst>
              <a:ext uri="{FF2B5EF4-FFF2-40B4-BE49-F238E27FC236}">
                <a16:creationId xmlns:a16="http://schemas.microsoft.com/office/drawing/2014/main" id="{BA0FAEAF-0CF4-36EA-D58A-E11B9C14C44B}"/>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8363" y="1741777"/>
            <a:ext cx="489978" cy="450483"/>
          </a:xfrm>
          <a:prstGeom prst="rect">
            <a:avLst/>
          </a:prstGeom>
        </p:spPr>
      </p:pic>
      <p:pic>
        <p:nvPicPr>
          <p:cNvPr id="6" name="Picture 5">
            <a:extLst>
              <a:ext uri="{FF2B5EF4-FFF2-40B4-BE49-F238E27FC236}">
                <a16:creationId xmlns:a16="http://schemas.microsoft.com/office/drawing/2014/main" id="{757DA29B-1BB6-01EC-BBB0-0C1F06B38062}"/>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2427851"/>
            <a:ext cx="480742" cy="480742"/>
          </a:xfrm>
          <a:prstGeom prst="rect">
            <a:avLst/>
          </a:prstGeom>
        </p:spPr>
      </p:pic>
      <p:pic>
        <p:nvPicPr>
          <p:cNvPr id="7" name="Picture 6">
            <a:extLst>
              <a:ext uri="{FF2B5EF4-FFF2-40B4-BE49-F238E27FC236}">
                <a16:creationId xmlns:a16="http://schemas.microsoft.com/office/drawing/2014/main" id="{5D6FC772-5479-DCA3-F303-05FBB5EE8345}"/>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004127"/>
            <a:ext cx="489978" cy="489978"/>
          </a:xfrm>
          <a:prstGeom prst="rect">
            <a:avLst/>
          </a:prstGeom>
          <a:ln>
            <a:noFill/>
          </a:ln>
        </p:spPr>
      </p:pic>
      <p:pic>
        <p:nvPicPr>
          <p:cNvPr id="8" name="Picture 7">
            <a:extLst>
              <a:ext uri="{FF2B5EF4-FFF2-40B4-BE49-F238E27FC236}">
                <a16:creationId xmlns:a16="http://schemas.microsoft.com/office/drawing/2014/main" id="{5F287EE3-2989-11BA-4346-25778AFE6454}"/>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7599" y="3720460"/>
            <a:ext cx="480742" cy="480742"/>
          </a:xfrm>
          <a:prstGeom prst="rect">
            <a:avLst/>
          </a:prstGeom>
        </p:spPr>
      </p:pic>
      <p:pic>
        <p:nvPicPr>
          <p:cNvPr id="9" name="Picture 8">
            <a:extLst>
              <a:ext uri="{FF2B5EF4-FFF2-40B4-BE49-F238E27FC236}">
                <a16:creationId xmlns:a16="http://schemas.microsoft.com/office/drawing/2014/main" id="{3E3A6DA0-DD5A-793C-D9C9-C988DC71E083}"/>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524" y="4358580"/>
            <a:ext cx="445655" cy="445655"/>
          </a:xfrm>
          <a:prstGeom prst="rect">
            <a:avLst/>
          </a:prstGeom>
        </p:spPr>
      </p:pic>
      <p:pic>
        <p:nvPicPr>
          <p:cNvPr id="11" name="Picture 10">
            <a:extLst>
              <a:ext uri="{FF2B5EF4-FFF2-40B4-BE49-F238E27FC236}">
                <a16:creationId xmlns:a16="http://schemas.microsoft.com/office/drawing/2014/main" id="{8BFDA46B-BFC0-6589-AB2A-4DEF12B780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24" y="5275776"/>
            <a:ext cx="2289053" cy="923546"/>
          </a:xfrm>
          <a:prstGeom prst="rect">
            <a:avLst/>
          </a:prstGeom>
        </p:spPr>
      </p:pic>
    </p:spTree>
    <p:extLst>
      <p:ext uri="{BB962C8B-B14F-4D97-AF65-F5344CB8AC3E}">
        <p14:creationId xmlns:p14="http://schemas.microsoft.com/office/powerpoint/2010/main" val="126790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E1E8BC-4FC5-4EB9-D6A9-245A8DCBB7DF}"/>
              </a:ext>
            </a:extLst>
          </p:cNvPr>
          <p:cNvGrpSpPr/>
          <p:nvPr/>
        </p:nvGrpSpPr>
        <p:grpSpPr>
          <a:xfrm>
            <a:off x="1015061" y="1065815"/>
            <a:ext cx="10161878" cy="4726369"/>
            <a:chOff x="596537" y="1065815"/>
            <a:chExt cx="10161878" cy="4726369"/>
          </a:xfrm>
        </p:grpSpPr>
        <p:pic>
          <p:nvPicPr>
            <p:cNvPr id="3" name="Picture 2">
              <a:extLst>
                <a:ext uri="{FF2B5EF4-FFF2-40B4-BE49-F238E27FC236}">
                  <a16:creationId xmlns:a16="http://schemas.microsoft.com/office/drawing/2014/main" id="{2CAB7A90-4474-69F6-83AA-7B6E2BD5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37" y="1065815"/>
              <a:ext cx="3779520" cy="4726369"/>
            </a:xfrm>
            <a:prstGeom prst="ellipse">
              <a:avLst/>
            </a:prstGeom>
            <a:ln>
              <a:noFill/>
            </a:ln>
            <a:effectLst>
              <a:softEdge rad="112500"/>
            </a:effectLst>
          </p:spPr>
        </p:pic>
        <p:grpSp>
          <p:nvGrpSpPr>
            <p:cNvPr id="6" name="Group 5">
              <a:extLst>
                <a:ext uri="{FF2B5EF4-FFF2-40B4-BE49-F238E27FC236}">
                  <a16:creationId xmlns:a16="http://schemas.microsoft.com/office/drawing/2014/main" id="{8D2ABE11-99D0-B2E4-6D54-E488B98AF683}"/>
                </a:ext>
              </a:extLst>
            </p:cNvPr>
            <p:cNvGrpSpPr/>
            <p:nvPr/>
          </p:nvGrpSpPr>
          <p:grpSpPr>
            <a:xfrm>
              <a:off x="4689565" y="1767005"/>
              <a:ext cx="6068850" cy="3323987"/>
              <a:chOff x="4689565" y="1532769"/>
              <a:chExt cx="6068850" cy="3323987"/>
            </a:xfrm>
          </p:grpSpPr>
          <p:sp>
            <p:nvSpPr>
              <p:cNvPr id="4" name="TextBox 3">
                <a:extLst>
                  <a:ext uri="{FF2B5EF4-FFF2-40B4-BE49-F238E27FC236}">
                    <a16:creationId xmlns:a16="http://schemas.microsoft.com/office/drawing/2014/main" id="{A773C201-A6D8-7438-6536-792D3C364CF8}"/>
                  </a:ext>
                </a:extLst>
              </p:cNvPr>
              <p:cNvSpPr txBox="1"/>
              <p:nvPr/>
            </p:nvSpPr>
            <p:spPr>
              <a:xfrm>
                <a:off x="4689565" y="1532769"/>
                <a:ext cx="6068850" cy="2800767"/>
              </a:xfrm>
              <a:prstGeom prst="rect">
                <a:avLst/>
              </a:prstGeom>
              <a:noFill/>
            </p:spPr>
            <p:txBody>
              <a:bodyPr wrap="square" rtlCol="0">
                <a:spAutoFit/>
              </a:bodyPr>
              <a:lstStyle/>
              <a:p>
                <a:r>
                  <a:rPr lang="en-US" sz="4400" dirty="0"/>
                  <a:t>Peace is not the absence of conflict,</a:t>
                </a:r>
                <a:r>
                  <a:rPr lang="en-US" sz="4400" dirty="0">
                    <a:solidFill>
                      <a:schemeClr val="bg1"/>
                    </a:solidFill>
                  </a:rPr>
                  <a:t> </a:t>
                </a:r>
                <a:r>
                  <a:rPr lang="en-US" sz="4400" dirty="0">
                    <a:solidFill>
                      <a:srgbClr val="EA5F2A"/>
                    </a:solidFill>
                  </a:rPr>
                  <a:t>it is the ability to handle conflict by peaceful means.</a:t>
                </a:r>
              </a:p>
            </p:txBody>
          </p:sp>
          <p:sp>
            <p:nvSpPr>
              <p:cNvPr id="5" name="TextBox 4">
                <a:extLst>
                  <a:ext uri="{FF2B5EF4-FFF2-40B4-BE49-F238E27FC236}">
                    <a16:creationId xmlns:a16="http://schemas.microsoft.com/office/drawing/2014/main" id="{D8C8C010-B88E-25F6-C5A2-9E0203E8F7A0}"/>
                  </a:ext>
                </a:extLst>
              </p:cNvPr>
              <p:cNvSpPr txBox="1"/>
              <p:nvPr/>
            </p:nvSpPr>
            <p:spPr>
              <a:xfrm>
                <a:off x="4689565" y="4333536"/>
                <a:ext cx="2164888" cy="523220"/>
              </a:xfrm>
              <a:prstGeom prst="rect">
                <a:avLst/>
              </a:prstGeom>
              <a:noFill/>
            </p:spPr>
            <p:txBody>
              <a:bodyPr wrap="none" rtlCol="0">
                <a:spAutoFit/>
              </a:bodyPr>
              <a:lstStyle/>
              <a:p>
                <a:r>
                  <a:rPr lang="en-US" sz="2800" dirty="0">
                    <a:solidFill>
                      <a:schemeClr val="bg1">
                        <a:lumMod val="65000"/>
                      </a:schemeClr>
                    </a:solidFill>
                  </a:rPr>
                  <a:t>Ronald Regan</a:t>
                </a:r>
              </a:p>
            </p:txBody>
          </p:sp>
        </p:grpSp>
      </p:grpSp>
    </p:spTree>
    <p:extLst>
      <p:ext uri="{BB962C8B-B14F-4D97-AF65-F5344CB8AC3E}">
        <p14:creationId xmlns:p14="http://schemas.microsoft.com/office/powerpoint/2010/main" val="126677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E42F-2240-A77E-8347-44E660055CB2}"/>
              </a:ext>
            </a:extLst>
          </p:cNvPr>
          <p:cNvSpPr>
            <a:spLocks noGrp="1"/>
          </p:cNvSpPr>
          <p:nvPr>
            <p:ph type="title"/>
          </p:nvPr>
        </p:nvSpPr>
        <p:spPr/>
        <p:txBody>
          <a:bodyPr/>
          <a:lstStyle/>
          <a:p>
            <a:r>
              <a:rPr lang="en-US" dirty="0"/>
              <a:t>Approaches to Conflict Resolution</a:t>
            </a:r>
          </a:p>
        </p:txBody>
      </p:sp>
      <p:sp>
        <p:nvSpPr>
          <p:cNvPr id="3" name="Text Placeholder 2">
            <a:extLst>
              <a:ext uri="{FF2B5EF4-FFF2-40B4-BE49-F238E27FC236}">
                <a16:creationId xmlns:a16="http://schemas.microsoft.com/office/drawing/2014/main" id="{BDCDA42A-30FE-8D87-B552-02B4F8831817}"/>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804919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BFBF-2650-AEEC-A763-969F46656E1A}"/>
              </a:ext>
            </a:extLst>
          </p:cNvPr>
          <p:cNvSpPr>
            <a:spLocks noGrp="1"/>
          </p:cNvSpPr>
          <p:nvPr>
            <p:ph type="title"/>
          </p:nvPr>
        </p:nvSpPr>
        <p:spPr/>
        <p:txBody>
          <a:bodyPr/>
          <a:lstStyle/>
          <a:p>
            <a:r>
              <a:rPr lang="en-US" dirty="0"/>
              <a:t>Collaboration</a:t>
            </a:r>
          </a:p>
        </p:txBody>
      </p:sp>
      <p:pic>
        <p:nvPicPr>
          <p:cNvPr id="5" name="Content Placeholder 4">
            <a:extLst>
              <a:ext uri="{FF2B5EF4-FFF2-40B4-BE49-F238E27FC236}">
                <a16:creationId xmlns:a16="http://schemas.microsoft.com/office/drawing/2014/main" id="{9893E43E-55A7-2C74-273C-24B59AC5A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p:pic>
      <p:sp>
        <p:nvSpPr>
          <p:cNvPr id="7" name="TextBox 6">
            <a:extLst>
              <a:ext uri="{FF2B5EF4-FFF2-40B4-BE49-F238E27FC236}">
                <a16:creationId xmlns:a16="http://schemas.microsoft.com/office/drawing/2014/main" id="{98A594BE-45E1-B5BC-F669-06B9CA540B5B}"/>
              </a:ext>
            </a:extLst>
          </p:cNvPr>
          <p:cNvSpPr txBox="1"/>
          <p:nvPr/>
        </p:nvSpPr>
        <p:spPr>
          <a:xfrm>
            <a:off x="6333893" y="4053305"/>
            <a:ext cx="5019907" cy="2123658"/>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Problem Solving</a:t>
            </a:r>
          </a:p>
          <a:p>
            <a:pPr algn="r"/>
            <a:r>
              <a:rPr lang="en-US" sz="4400" dirty="0">
                <a:latin typeface="Kamerik205 8" panose="020B0803030600020004" pitchFamily="34" charset="0"/>
                <a:ea typeface="+mj-ea"/>
                <a:cs typeface="+mj-cs"/>
              </a:rPr>
              <a:t>Confronting</a:t>
            </a:r>
          </a:p>
          <a:p>
            <a:pPr algn="r"/>
            <a:r>
              <a:rPr lang="en-US" sz="4400" dirty="0">
                <a:latin typeface="Kamerik205 8" panose="020B0803030600020004" pitchFamily="34" charset="0"/>
                <a:ea typeface="+mj-ea"/>
                <a:cs typeface="+mj-cs"/>
              </a:rPr>
              <a:t>Integrating</a:t>
            </a:r>
          </a:p>
        </p:txBody>
      </p:sp>
    </p:spTree>
    <p:extLst>
      <p:ext uri="{BB962C8B-B14F-4D97-AF65-F5344CB8AC3E}">
        <p14:creationId xmlns:p14="http://schemas.microsoft.com/office/powerpoint/2010/main" val="2678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right)">
                                      <p:cBhvr>
                                        <p:cTn id="11" dur="500"/>
                                        <p:tgtEl>
                                          <p:spTgt spid="7">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right)">
                                      <p:cBhvr>
                                        <p:cTn id="15" dur="500"/>
                                        <p:tgtEl>
                                          <p:spTgt spid="7">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right)">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b="1" dirty="0">
                <a:solidFill>
                  <a:srgbClr val="EA5F2A"/>
                </a:solidFill>
              </a:rPr>
              <a:t>Multiple viewpoints and insights from different perspectives</a:t>
            </a:r>
          </a:p>
        </p:txBody>
      </p:sp>
    </p:spTree>
    <p:extLst>
      <p:ext uri="{BB962C8B-B14F-4D97-AF65-F5344CB8AC3E}">
        <p14:creationId xmlns:p14="http://schemas.microsoft.com/office/powerpoint/2010/main" val="1240460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b="1" dirty="0">
                <a:solidFill>
                  <a:srgbClr val="EA5F2A"/>
                </a:solidFill>
              </a:rPr>
              <a:t>Rational problem solving</a:t>
            </a:r>
          </a:p>
        </p:txBody>
      </p:sp>
    </p:spTree>
    <p:extLst>
      <p:ext uri="{BB962C8B-B14F-4D97-AF65-F5344CB8AC3E}">
        <p14:creationId xmlns:p14="http://schemas.microsoft.com/office/powerpoint/2010/main" val="1006525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b="1" dirty="0">
                <a:solidFill>
                  <a:srgbClr val="EA5F2A"/>
                </a:solidFill>
              </a:rPr>
              <a:t>Focusing on the issues</a:t>
            </a:r>
          </a:p>
        </p:txBody>
      </p:sp>
    </p:spTree>
    <p:extLst>
      <p:ext uri="{BB962C8B-B14F-4D97-AF65-F5344CB8AC3E}">
        <p14:creationId xmlns:p14="http://schemas.microsoft.com/office/powerpoint/2010/main" val="532999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dirty="0"/>
              <a:t>Focusing on the issues</a:t>
            </a:r>
          </a:p>
          <a:p>
            <a:pPr marL="285750" indent="-285750">
              <a:buFont typeface="Arial" panose="020B0604020202020204" pitchFamily="34" charset="0"/>
              <a:buChar char="•"/>
            </a:pPr>
            <a:r>
              <a:rPr lang="en-US" sz="2800" b="1" dirty="0">
                <a:solidFill>
                  <a:srgbClr val="EA5F2A"/>
                </a:solidFill>
              </a:rPr>
              <a:t>Looking at alternative approaches</a:t>
            </a:r>
          </a:p>
        </p:txBody>
      </p:sp>
    </p:spTree>
    <p:extLst>
      <p:ext uri="{BB962C8B-B14F-4D97-AF65-F5344CB8AC3E}">
        <p14:creationId xmlns:p14="http://schemas.microsoft.com/office/powerpoint/2010/main" val="381723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dirty="0"/>
              <a:t>Focusing on the issues</a:t>
            </a:r>
          </a:p>
          <a:p>
            <a:pPr marL="285750" indent="-285750">
              <a:buFont typeface="Arial" panose="020B0604020202020204" pitchFamily="34" charset="0"/>
              <a:buChar char="•"/>
            </a:pPr>
            <a:r>
              <a:rPr lang="en-US" sz="2800" dirty="0"/>
              <a:t>Looking at alternative approaches</a:t>
            </a:r>
          </a:p>
          <a:p>
            <a:pPr marL="285750" indent="-285750">
              <a:buFont typeface="Arial" panose="020B0604020202020204" pitchFamily="34" charset="0"/>
              <a:buChar char="•"/>
            </a:pPr>
            <a:r>
              <a:rPr lang="en-US" sz="2700" b="1" dirty="0">
                <a:solidFill>
                  <a:srgbClr val="EA5F2A"/>
                </a:solidFill>
              </a:rPr>
              <a:t>Selecting best alternative</a:t>
            </a:r>
          </a:p>
        </p:txBody>
      </p:sp>
    </p:spTree>
    <p:extLst>
      <p:ext uri="{BB962C8B-B14F-4D97-AF65-F5344CB8AC3E}">
        <p14:creationId xmlns:p14="http://schemas.microsoft.com/office/powerpoint/2010/main" val="3336836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E1AA-30C3-D525-F5CC-1A7C5230F765}"/>
              </a:ext>
            </a:extLst>
          </p:cNvPr>
          <p:cNvSpPr>
            <a:spLocks noGrp="1"/>
          </p:cNvSpPr>
          <p:nvPr>
            <p:ph type="title"/>
          </p:nvPr>
        </p:nvSpPr>
        <p:spPr/>
        <p:txBody>
          <a:bodyPr/>
          <a:lstStyle/>
          <a:p>
            <a:r>
              <a:rPr lang="en-US" dirty="0"/>
              <a:t>Collaboration</a:t>
            </a:r>
          </a:p>
        </p:txBody>
      </p:sp>
      <p:pic>
        <p:nvPicPr>
          <p:cNvPr id="6" name="Picture Placeholder 5">
            <a:extLst>
              <a:ext uri="{FF2B5EF4-FFF2-40B4-BE49-F238E27FC236}">
                <a16:creationId xmlns:a16="http://schemas.microsoft.com/office/drawing/2014/main" id="{884AD08E-F1CA-FF25-B184-C597A8BA91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794" r="23794"/>
          <a:stretch>
            <a:fillRect/>
          </a:stretch>
        </p:blipFill>
        <p:spPr/>
      </p:pic>
      <p:sp>
        <p:nvSpPr>
          <p:cNvPr id="4" name="Text Placeholder 3">
            <a:extLst>
              <a:ext uri="{FF2B5EF4-FFF2-40B4-BE49-F238E27FC236}">
                <a16:creationId xmlns:a16="http://schemas.microsoft.com/office/drawing/2014/main" id="{07B23D98-743C-2265-9662-A660A3AEE4A7}"/>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800" dirty="0"/>
              <a:t>Multiple viewpoints and insights from different perspectives</a:t>
            </a:r>
          </a:p>
          <a:p>
            <a:pPr marL="285750" indent="-285750">
              <a:buFont typeface="Arial" panose="020B0604020202020204" pitchFamily="34" charset="0"/>
              <a:buChar char="•"/>
            </a:pPr>
            <a:r>
              <a:rPr lang="en-US" sz="2800" dirty="0"/>
              <a:t>Rational problem solving</a:t>
            </a:r>
          </a:p>
          <a:p>
            <a:pPr marL="285750" indent="-285750">
              <a:buFont typeface="Arial" panose="020B0604020202020204" pitchFamily="34" charset="0"/>
              <a:buChar char="•"/>
            </a:pPr>
            <a:r>
              <a:rPr lang="en-US" sz="2800" dirty="0"/>
              <a:t>Focusing on the issues</a:t>
            </a:r>
          </a:p>
          <a:p>
            <a:pPr marL="285750" indent="-285750">
              <a:buFont typeface="Arial" panose="020B0604020202020204" pitchFamily="34" charset="0"/>
              <a:buChar char="•"/>
            </a:pPr>
            <a:r>
              <a:rPr lang="en-US" sz="2800" dirty="0"/>
              <a:t>Looking at alternative approaches</a:t>
            </a:r>
          </a:p>
          <a:p>
            <a:pPr marL="285750" indent="-285750">
              <a:buFont typeface="Arial" panose="020B0604020202020204" pitchFamily="34" charset="0"/>
              <a:buChar char="•"/>
            </a:pPr>
            <a:r>
              <a:rPr lang="en-US" sz="2800" dirty="0"/>
              <a:t>Selecting best alternative</a:t>
            </a:r>
          </a:p>
        </p:txBody>
      </p:sp>
      <p:sp>
        <p:nvSpPr>
          <p:cNvPr id="3" name="Rectangle 2">
            <a:extLst>
              <a:ext uri="{FF2B5EF4-FFF2-40B4-BE49-F238E27FC236}">
                <a16:creationId xmlns:a16="http://schemas.microsoft.com/office/drawing/2014/main" id="{FBA5BD88-775B-F09F-BDDA-D71EAE948B32}"/>
              </a:ext>
            </a:extLst>
          </p:cNvPr>
          <p:cNvSpPr/>
          <p:nvPr/>
        </p:nvSpPr>
        <p:spPr>
          <a:xfrm>
            <a:off x="836612" y="433427"/>
            <a:ext cx="3408305"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Win/Win</a:t>
            </a:r>
          </a:p>
        </p:txBody>
      </p:sp>
    </p:spTree>
    <p:extLst>
      <p:ext uri="{BB962C8B-B14F-4D97-AF65-F5344CB8AC3E}">
        <p14:creationId xmlns:p14="http://schemas.microsoft.com/office/powerpoint/2010/main" val="409733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b="1" dirty="0">
                <a:solidFill>
                  <a:srgbClr val="EA5F2A"/>
                </a:solidFill>
              </a:rPr>
              <a:t>Consensus and commitment is important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87295674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A19F-E143-02C0-6CFE-C06BF3A42A47}"/>
              </a:ext>
            </a:extLst>
          </p:cNvPr>
          <p:cNvSpPr txBox="1">
            <a:spLocks/>
          </p:cNvSpPr>
          <p:nvPr/>
        </p:nvSpPr>
        <p:spPr>
          <a:xfrm>
            <a:off x="278362" y="247594"/>
            <a:ext cx="11617629" cy="67236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Kamerik205 8" panose="020B0803030600020004" pitchFamily="34" charset="0"/>
                <a:ea typeface="+mj-ea"/>
                <a:cs typeface="+mj-cs"/>
              </a:defRPr>
            </a:lvl1pPr>
          </a:lstStyle>
          <a:p>
            <a:r>
              <a:rPr lang="en-US" dirty="0">
                <a:solidFill>
                  <a:srgbClr val="8D457A"/>
                </a:solidFill>
              </a:rPr>
              <a:t>Who is Chad Green</a:t>
            </a:r>
          </a:p>
        </p:txBody>
      </p:sp>
      <p:pic>
        <p:nvPicPr>
          <p:cNvPr id="3" name="Picture 2">
            <a:extLst>
              <a:ext uri="{FF2B5EF4-FFF2-40B4-BE49-F238E27FC236}">
                <a16:creationId xmlns:a16="http://schemas.microsoft.com/office/drawing/2014/main" id="{609A9C21-1A43-0BD0-10A2-ED56CA957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019" y="894645"/>
            <a:ext cx="3632677" cy="4845690"/>
          </a:xfrm>
          <a:prstGeom prst="rect">
            <a:avLst/>
          </a:prstGeom>
        </p:spPr>
      </p:pic>
      <p:pic>
        <p:nvPicPr>
          <p:cNvPr id="1026" name="Picture 2" descr="Glennis Solutions logo">
            <a:extLst>
              <a:ext uri="{FF2B5EF4-FFF2-40B4-BE49-F238E27FC236}">
                <a16:creationId xmlns:a16="http://schemas.microsoft.com/office/drawing/2014/main" id="{A268BA33-45D2-B5ED-BD8D-6F9687458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8" y="126702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holarRx logo">
            <a:extLst>
              <a:ext uri="{FF2B5EF4-FFF2-40B4-BE49-F238E27FC236}">
                <a16:creationId xmlns:a16="http://schemas.microsoft.com/office/drawing/2014/main" id="{F9C19261-CA84-C38F-F33E-44E9779D97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6972"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gressiveHealth logo">
            <a:extLst>
              <a:ext uri="{FF2B5EF4-FFF2-40B4-BE49-F238E27FC236}">
                <a16:creationId xmlns:a16="http://schemas.microsoft.com/office/drawing/2014/main" id="{AB0CD0FF-0663-D041-1B95-E2D30A723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077"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wlett Packard Enterprise logo">
            <a:extLst>
              <a:ext uri="{FF2B5EF4-FFF2-40B4-BE49-F238E27FC236}">
                <a16:creationId xmlns:a16="http://schemas.microsoft.com/office/drawing/2014/main" id="{A1915AFD-0BC8-D66C-4587-7DE7D1E153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7182"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ored Value Solutions (SVS) logo">
            <a:extLst>
              <a:ext uri="{FF2B5EF4-FFF2-40B4-BE49-F238E27FC236}">
                <a16:creationId xmlns:a16="http://schemas.microsoft.com/office/drawing/2014/main" id="{D9F6668B-DD0D-CEE8-B7C2-A50304070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2287"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Kelly logo">
            <a:extLst>
              <a:ext uri="{FF2B5EF4-FFF2-40B4-BE49-F238E27FC236}">
                <a16:creationId xmlns:a16="http://schemas.microsoft.com/office/drawing/2014/main" id="{9BD094F1-2416-08FB-F2E7-F5DB7C6F31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1553"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rine Corps Recruiting logo">
            <a:extLst>
              <a:ext uri="{FF2B5EF4-FFF2-40B4-BE49-F238E27FC236}">
                <a16:creationId xmlns:a16="http://schemas.microsoft.com/office/drawing/2014/main" id="{C5681B9C-FD4A-7C4A-24C3-CD0B692E17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0819" y="12914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de PaLOUsa">
            <a:extLst>
              <a:ext uri="{FF2B5EF4-FFF2-40B4-BE49-F238E27FC236}">
                <a16:creationId xmlns:a16="http://schemas.microsoft.com/office/drawing/2014/main" id="{42929471-2DAD-ECF1-1986-8E068D15D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4690" y="127097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6C3F301-AAB3-BB5A-89A4-E436B7F5CC05}"/>
              </a:ext>
            </a:extLst>
          </p:cNvPr>
          <p:cNvSpPr txBox="1">
            <a:spLocks/>
          </p:cNvSpPr>
          <p:nvPr/>
        </p:nvSpPr>
        <p:spPr>
          <a:xfrm>
            <a:off x="278362" y="2463799"/>
            <a:ext cx="8014738" cy="3713163"/>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Architecture Director</a:t>
            </a:r>
          </a:p>
          <a:p>
            <a:r>
              <a:rPr lang="en-US" dirty="0"/>
              <a:t>President / Conference Chair</a:t>
            </a:r>
          </a:p>
          <a:p>
            <a:r>
              <a:rPr lang="en-US" dirty="0"/>
              <a:t>Director of Software Development</a:t>
            </a:r>
          </a:p>
          <a:p>
            <a:r>
              <a:rPr lang="en-US" dirty="0"/>
              <a:t>Data &amp; Solutions Architect</a:t>
            </a:r>
          </a:p>
          <a:p>
            <a:r>
              <a:rPr lang="en-US" dirty="0"/>
              <a:t>Service Delivery Manager</a:t>
            </a:r>
          </a:p>
          <a:p>
            <a:r>
              <a:rPr lang="en-US" dirty="0"/>
              <a:t>Project Manager</a:t>
            </a:r>
          </a:p>
          <a:p>
            <a:r>
              <a:rPr lang="en-US" dirty="0"/>
              <a:t>Technical Lead</a:t>
            </a:r>
          </a:p>
          <a:p>
            <a:r>
              <a:rPr lang="en-US" dirty="0"/>
              <a:t>Consultant</a:t>
            </a:r>
          </a:p>
          <a:p>
            <a:r>
              <a:rPr lang="en-US" dirty="0"/>
              <a:t>Programmer/Analyst</a:t>
            </a:r>
          </a:p>
          <a:p>
            <a:r>
              <a:rPr lang="en-US" dirty="0"/>
              <a:t>Programmer</a:t>
            </a:r>
          </a:p>
          <a:p>
            <a:r>
              <a:rPr lang="en-US" dirty="0"/>
              <a:t>Aircraft Maintenance Administration Specialist</a:t>
            </a:r>
          </a:p>
        </p:txBody>
      </p:sp>
    </p:spTree>
    <p:extLst>
      <p:ext uri="{BB962C8B-B14F-4D97-AF65-F5344CB8AC3E}">
        <p14:creationId xmlns:p14="http://schemas.microsoft.com/office/powerpoint/2010/main" val="83110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3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03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
                                            <p:txEl>
                                              <p:pRg st="9" end="9"/>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0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b="1" dirty="0">
                <a:solidFill>
                  <a:srgbClr val="EA5F2A"/>
                </a:solidFill>
              </a:rPr>
              <a:t>Collaborative environment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31010908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dirty="0"/>
              <a:t>Collaborative environment</a:t>
            </a:r>
          </a:p>
          <a:p>
            <a:r>
              <a:rPr lang="en-US" b="1" dirty="0">
                <a:solidFill>
                  <a:srgbClr val="EA5F2A"/>
                </a:solidFill>
              </a:rPr>
              <a:t>Address interest of multiple stakeholders</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1872033908"/>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dirty="0"/>
              <a:t>Collaborative environment</a:t>
            </a:r>
          </a:p>
          <a:p>
            <a:r>
              <a:rPr lang="en-US" dirty="0"/>
              <a:t>Address interest of multiple stakeholders</a:t>
            </a:r>
          </a:p>
          <a:p>
            <a:r>
              <a:rPr lang="en-US" b="1" dirty="0">
                <a:solidFill>
                  <a:srgbClr val="EA5F2A"/>
                </a:solidFill>
              </a:rPr>
              <a:t>High level of trust is present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37730215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b="1" dirty="0">
                <a:solidFill>
                  <a:srgbClr val="EA5F2A"/>
                </a:solidFill>
              </a:rPr>
              <a:t>Long-term relationship is important</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2848335545"/>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normAutofit fontScale="925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b="1" dirty="0">
                <a:solidFill>
                  <a:srgbClr val="EA5F2A"/>
                </a:solidFill>
              </a:rPr>
              <a:t>Work through hard feelings, animosity, etc.</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348906630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EE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A08A-4B7D-F329-E587-F1645255E159}"/>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9F46FBC1-2969-1791-15EF-CCF61658A214}"/>
              </a:ext>
            </a:extLst>
          </p:cNvPr>
          <p:cNvSpPr>
            <a:spLocks noGrp="1"/>
          </p:cNvSpPr>
          <p:nvPr>
            <p:ph type="body" sz="quarter" idx="3"/>
          </p:nvPr>
        </p:nvSpPr>
        <p:spPr/>
        <p:txBody>
          <a:bodyPr>
            <a:normAutofit fontScale="92500" lnSpcReduction="10000"/>
          </a:bodyPr>
          <a:lstStyle/>
          <a:p>
            <a:r>
              <a:rPr lang="en-US" sz="3300" dirty="0">
                <a:solidFill>
                  <a:srgbClr val="00B050"/>
                </a:solidFill>
              </a:rPr>
              <a:t>When to use?</a:t>
            </a:r>
          </a:p>
        </p:txBody>
      </p:sp>
      <p:sp>
        <p:nvSpPr>
          <p:cNvPr id="6" name="Content Placeholder 5">
            <a:extLst>
              <a:ext uri="{FF2B5EF4-FFF2-40B4-BE49-F238E27FC236}">
                <a16:creationId xmlns:a16="http://schemas.microsoft.com/office/drawing/2014/main" id="{EC40FC9E-9773-767D-DE6F-4519698C9480}"/>
              </a:ext>
            </a:extLst>
          </p:cNvPr>
          <p:cNvSpPr>
            <a:spLocks noGrp="1"/>
          </p:cNvSpPr>
          <p:nvPr>
            <p:ph sz="quarter" idx="4"/>
          </p:nvPr>
        </p:nvSpPr>
        <p:spPr/>
        <p:txBody>
          <a:bodyPr>
            <a:normAutofit fontScale="92500" lnSpcReduction="200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dirty="0"/>
              <a:t>Work through hard feelings, animosity, etc.</a:t>
            </a:r>
          </a:p>
          <a:p>
            <a:r>
              <a:rPr lang="en-US" b="1" dirty="0">
                <a:solidFill>
                  <a:srgbClr val="EA5F2A"/>
                </a:solidFill>
              </a:rPr>
              <a:t>Do not want full responsibility</a:t>
            </a:r>
          </a:p>
        </p:txBody>
      </p:sp>
      <p:pic>
        <p:nvPicPr>
          <p:cNvPr id="7" name="Picture Placeholder 5">
            <a:extLst>
              <a:ext uri="{FF2B5EF4-FFF2-40B4-BE49-F238E27FC236}">
                <a16:creationId xmlns:a16="http://schemas.microsoft.com/office/drawing/2014/main" id="{BB069270-3791-73E6-0124-CE57DBB15D1D}"/>
              </a:ext>
            </a:extLst>
          </p:cNvPr>
          <p:cNvPicPr>
            <a:picLocks noChangeAspect="1"/>
          </p:cNvPicPr>
          <p:nvPr/>
        </p:nvPicPr>
        <p:blipFill>
          <a:blip r:embed="rId4">
            <a:extLst>
              <a:ext uri="{28A0092B-C50C-407E-A947-70E740481C1C}">
                <a14:useLocalDpi xmlns:a14="http://schemas.microsoft.com/office/drawing/2010/main" val="0"/>
              </a:ext>
            </a:extLst>
          </a:blip>
          <a:srcRect l="26157" r="26157"/>
          <a:stretch/>
        </p:blipFill>
        <p:spPr>
          <a:xfrm>
            <a:off x="836612" y="1693359"/>
            <a:ext cx="5183188" cy="4498975"/>
          </a:xfrm>
          <a:prstGeom prst="rect">
            <a:avLst/>
          </a:prstGeom>
        </p:spPr>
      </p:pic>
    </p:spTree>
    <p:extLst>
      <p:ext uri="{BB962C8B-B14F-4D97-AF65-F5344CB8AC3E}">
        <p14:creationId xmlns:p14="http://schemas.microsoft.com/office/powerpoint/2010/main" val="403999486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b="1" dirty="0">
                <a:solidFill>
                  <a:srgbClr val="EA5F2A"/>
                </a:solidFill>
              </a:rPr>
              <a:t>Solves the actual problem</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475681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b="1" dirty="0">
                <a:solidFill>
                  <a:srgbClr val="EA5F2A"/>
                </a:solidFill>
              </a:rPr>
              <a:t>Win-Win outcome</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2583955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dirty="0"/>
              <a:t>Win-Win outcome</a:t>
            </a:r>
          </a:p>
          <a:p>
            <a:r>
              <a:rPr lang="en-US" b="1" dirty="0">
                <a:solidFill>
                  <a:srgbClr val="EA5F2A"/>
                </a:solidFill>
              </a:rPr>
              <a:t>Reinforces mutual trust and respect</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2210961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dirty="0"/>
              <a:t>Win-Win outcome</a:t>
            </a:r>
          </a:p>
          <a:p>
            <a:r>
              <a:rPr lang="en-US" dirty="0"/>
              <a:t>Reinforces mutual trust and respect</a:t>
            </a:r>
          </a:p>
          <a:p>
            <a:r>
              <a:rPr lang="en-US" b="1" dirty="0">
                <a:solidFill>
                  <a:srgbClr val="EA5F2A"/>
                </a:solidFill>
              </a:rPr>
              <a:t>Foundation for effective collaboration</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94379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A9A9-EDF6-EB31-712D-54858A626A7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0CA78CD-BFD6-33A4-9AAE-A50AB2491F23}"/>
              </a:ext>
            </a:extLst>
          </p:cNvPr>
          <p:cNvSpPr>
            <a:spLocks noGrp="1"/>
          </p:cNvSpPr>
          <p:nvPr>
            <p:ph idx="1"/>
          </p:nvPr>
        </p:nvSpPr>
        <p:spPr/>
        <p:txBody>
          <a:bodyPr/>
          <a:lstStyle/>
          <a:p>
            <a:r>
              <a:rPr lang="en-US" dirty="0"/>
              <a:t>What is Conflict and Conflict Resolution</a:t>
            </a:r>
          </a:p>
          <a:p>
            <a:r>
              <a:rPr lang="en-US" dirty="0"/>
              <a:t>Common Approaches to Conflict Resolution</a:t>
            </a:r>
          </a:p>
          <a:p>
            <a:r>
              <a:rPr lang="en-US" dirty="0"/>
              <a:t>Understanding Group Dynamics</a:t>
            </a:r>
          </a:p>
          <a:p>
            <a:r>
              <a:rPr lang="en-US" dirty="0"/>
              <a:t>Tips for Managing Conflict</a:t>
            </a:r>
          </a:p>
        </p:txBody>
      </p:sp>
    </p:spTree>
    <p:extLst>
      <p:ext uri="{BB962C8B-B14F-4D97-AF65-F5344CB8AC3E}">
        <p14:creationId xmlns:p14="http://schemas.microsoft.com/office/powerpoint/2010/main" val="281086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b="1" dirty="0">
                <a:solidFill>
                  <a:srgbClr val="EA5F2A"/>
                </a:solidFill>
              </a:rPr>
              <a:t>Shared responsibility</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149967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lnSpcReduction="1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b="1" dirty="0">
                <a:solidFill>
                  <a:srgbClr val="EA5F2A"/>
                </a:solidFill>
              </a:rPr>
              <a:t>Earn the reputation of good negotiator</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lnSpcReduction="10000"/>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1124425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922-A62B-7508-1235-1E1D6BD42D12}"/>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D7E6BA46-17BF-51B9-A803-71D4B0755E3F}"/>
              </a:ext>
            </a:extLst>
          </p:cNvPr>
          <p:cNvSpPr>
            <a:spLocks noGrp="1"/>
          </p:cNvSpPr>
          <p:nvPr>
            <p:ph type="body" idx="1"/>
          </p:nvPr>
        </p:nvSpPr>
        <p:spPr/>
        <p:txBody>
          <a:bodyPr>
            <a:normAutofit fontScale="92500" lnSpcReduction="20000"/>
          </a:bodyPr>
          <a:lstStyle/>
          <a:p>
            <a:r>
              <a:rPr lang="en-US" sz="3600" dirty="0">
                <a:solidFill>
                  <a:srgbClr val="00B050"/>
                </a:solidFill>
              </a:rPr>
              <a:t>Advantages</a:t>
            </a:r>
          </a:p>
        </p:txBody>
      </p:sp>
      <p:sp>
        <p:nvSpPr>
          <p:cNvPr id="4" name="Content Placeholder 3">
            <a:extLst>
              <a:ext uri="{FF2B5EF4-FFF2-40B4-BE49-F238E27FC236}">
                <a16:creationId xmlns:a16="http://schemas.microsoft.com/office/drawing/2014/main" id="{8BE51C02-3AB4-8AD5-E344-80DB3435C490}"/>
              </a:ext>
            </a:extLst>
          </p:cNvPr>
          <p:cNvSpPr>
            <a:spLocks noGrp="1"/>
          </p:cNvSpPr>
          <p:nvPr>
            <p:ph sz="half" idx="2"/>
          </p:nvPr>
        </p:nvSpPr>
        <p:spPr/>
        <p:txBody>
          <a:bodyPr>
            <a:normAutofit fontScale="92500" lnSpcReduction="2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dirty="0"/>
              <a:t>Earn the reputation of good negotiator</a:t>
            </a:r>
          </a:p>
          <a:p>
            <a:r>
              <a:rPr lang="en-US" b="1" dirty="0">
                <a:solidFill>
                  <a:srgbClr val="EA5F2A"/>
                </a:solidFill>
              </a:rPr>
              <a:t>Outcome is less stressful</a:t>
            </a:r>
          </a:p>
        </p:txBody>
      </p:sp>
      <p:sp>
        <p:nvSpPr>
          <p:cNvPr id="6" name="Content Placeholder 5">
            <a:extLst>
              <a:ext uri="{FF2B5EF4-FFF2-40B4-BE49-F238E27FC236}">
                <a16:creationId xmlns:a16="http://schemas.microsoft.com/office/drawing/2014/main" id="{6A8A8EC6-4274-42C1-3F23-3837BA1E1D2F}"/>
              </a:ext>
            </a:extLst>
          </p:cNvPr>
          <p:cNvSpPr>
            <a:spLocks noGrp="1"/>
          </p:cNvSpPr>
          <p:nvPr>
            <p:ph sz="quarter" idx="4"/>
          </p:nvPr>
        </p:nvSpPr>
        <p:spPr>
          <a:xfrm>
            <a:off x="6172200" y="1690688"/>
            <a:ext cx="5183188" cy="4498975"/>
          </a:xfrm>
        </p:spPr>
        <p:txBody>
          <a:bodyPr>
            <a:normAutofit fontScale="92500" lnSpcReduction="20000"/>
          </a:bodyPr>
          <a:lstStyle/>
          <a:p>
            <a:endParaRPr lang="en-US"/>
          </a:p>
        </p:txBody>
      </p:sp>
      <p:pic>
        <p:nvPicPr>
          <p:cNvPr id="11" name="Picture Placeholder 5">
            <a:extLst>
              <a:ext uri="{FF2B5EF4-FFF2-40B4-BE49-F238E27FC236}">
                <a16:creationId xmlns:a16="http://schemas.microsoft.com/office/drawing/2014/main" id="{ACE49A19-508F-2665-61DB-79B064276F9F}"/>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6169023" y="1690688"/>
            <a:ext cx="5183188" cy="4498975"/>
          </a:xfrm>
          <a:prstGeom prst="rect">
            <a:avLst/>
          </a:prstGeom>
        </p:spPr>
      </p:pic>
    </p:spTree>
    <p:extLst>
      <p:ext uri="{BB962C8B-B14F-4D97-AF65-F5344CB8AC3E}">
        <p14:creationId xmlns:p14="http://schemas.microsoft.com/office/powerpoint/2010/main" val="3418805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b="1" dirty="0">
                <a:solidFill>
                  <a:srgbClr val="EA5F2A"/>
                </a:solidFill>
              </a:rPr>
              <a:t>Requires commitment from all parties</a:t>
            </a:r>
          </a:p>
        </p:txBody>
      </p:sp>
    </p:spTree>
    <p:extLst>
      <p:ext uri="{BB962C8B-B14F-4D97-AF65-F5344CB8AC3E}">
        <p14:creationId xmlns:p14="http://schemas.microsoft.com/office/powerpoint/2010/main" val="1846383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dirty="0"/>
              <a:t>Requires commitment from all parties</a:t>
            </a:r>
          </a:p>
          <a:p>
            <a:r>
              <a:rPr lang="en-US" b="1" dirty="0">
                <a:solidFill>
                  <a:srgbClr val="EA5F2A"/>
                </a:solidFill>
              </a:rPr>
              <a:t>May require more effort and time</a:t>
            </a:r>
          </a:p>
        </p:txBody>
      </p:sp>
    </p:spTree>
    <p:extLst>
      <p:ext uri="{BB962C8B-B14F-4D97-AF65-F5344CB8AC3E}">
        <p14:creationId xmlns:p14="http://schemas.microsoft.com/office/powerpoint/2010/main" val="3717618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b="1" dirty="0">
                <a:solidFill>
                  <a:srgbClr val="EA5F2A"/>
                </a:solidFill>
              </a:rPr>
              <a:t>Not practical when timing is critical</a:t>
            </a:r>
          </a:p>
        </p:txBody>
      </p:sp>
    </p:spTree>
    <p:extLst>
      <p:ext uri="{BB962C8B-B14F-4D97-AF65-F5344CB8AC3E}">
        <p14:creationId xmlns:p14="http://schemas.microsoft.com/office/powerpoint/2010/main" val="2055565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AF105E31-3620-2FBE-DCA2-C6A96163C8F9}"/>
              </a:ext>
            </a:extLst>
          </p:cNvPr>
          <p:cNvPicPr>
            <a:picLocks noChangeAspect="1"/>
          </p:cNvPicPr>
          <p:nvPr/>
        </p:nvPicPr>
        <p:blipFill>
          <a:blip r:embed="rId3">
            <a:extLst>
              <a:ext uri="{28A0092B-C50C-407E-A947-70E740481C1C}">
                <a14:useLocalDpi xmlns:a14="http://schemas.microsoft.com/office/drawing/2010/main" val="0"/>
              </a:ext>
            </a:extLst>
          </a:blip>
          <a:srcRect l="26157" r="26157"/>
          <a:stretch/>
        </p:blipFill>
        <p:spPr>
          <a:xfrm>
            <a:off x="836613" y="1690688"/>
            <a:ext cx="5183188" cy="4498975"/>
          </a:xfrm>
          <a:prstGeom prst="rect">
            <a:avLst/>
          </a:prstGeom>
        </p:spPr>
      </p:pic>
      <p:sp>
        <p:nvSpPr>
          <p:cNvPr id="2" name="Title 1">
            <a:extLst>
              <a:ext uri="{FF2B5EF4-FFF2-40B4-BE49-F238E27FC236}">
                <a16:creationId xmlns:a16="http://schemas.microsoft.com/office/drawing/2014/main" id="{AFEA3CFD-14B5-6A6D-1197-6FD8AF78A0AE}"/>
              </a:ext>
            </a:extLst>
          </p:cNvPr>
          <p:cNvSpPr>
            <a:spLocks noGrp="1"/>
          </p:cNvSpPr>
          <p:nvPr>
            <p:ph type="title"/>
          </p:nvPr>
        </p:nvSpPr>
        <p:spPr/>
        <p:txBody>
          <a:bodyPr/>
          <a:lstStyle/>
          <a:p>
            <a:r>
              <a:rPr lang="en-US" dirty="0"/>
              <a:t>Collaboration</a:t>
            </a:r>
          </a:p>
        </p:txBody>
      </p:sp>
      <p:sp>
        <p:nvSpPr>
          <p:cNvPr id="5" name="Text Placeholder 4">
            <a:extLst>
              <a:ext uri="{FF2B5EF4-FFF2-40B4-BE49-F238E27FC236}">
                <a16:creationId xmlns:a16="http://schemas.microsoft.com/office/drawing/2014/main" id="{DF1F88C9-23B5-E056-2450-582B39B1B04D}"/>
              </a:ext>
            </a:extLst>
          </p:cNvPr>
          <p:cNvSpPr>
            <a:spLocks noGrp="1"/>
          </p:cNvSpPr>
          <p:nvPr>
            <p:ph type="body" sz="quarter" idx="3"/>
          </p:nvPr>
        </p:nvSpPr>
        <p:spPr/>
        <p:txBody>
          <a:bodyPr>
            <a:normAutofit fontScale="92500" lnSpcReduction="10000"/>
          </a:bodyPr>
          <a:lstStyle/>
          <a:p>
            <a:r>
              <a:rPr lang="en-US" sz="3300" dirty="0">
                <a:solidFill>
                  <a:srgbClr val="00B050"/>
                </a:solidFill>
              </a:rPr>
              <a:t>Disadvantages</a:t>
            </a:r>
          </a:p>
        </p:txBody>
      </p:sp>
      <p:sp>
        <p:nvSpPr>
          <p:cNvPr id="6" name="Content Placeholder 5">
            <a:extLst>
              <a:ext uri="{FF2B5EF4-FFF2-40B4-BE49-F238E27FC236}">
                <a16:creationId xmlns:a16="http://schemas.microsoft.com/office/drawing/2014/main" id="{B604560D-F4F2-3C24-F629-58A457084A2A}"/>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dirty="0"/>
              <a:t>Not practical when timing is critical</a:t>
            </a:r>
          </a:p>
          <a:p>
            <a:r>
              <a:rPr lang="en-US" b="1" dirty="0">
                <a:solidFill>
                  <a:srgbClr val="EA5F2A"/>
                </a:solidFill>
              </a:rPr>
              <a:t>Must continue collaborative efforts</a:t>
            </a:r>
          </a:p>
        </p:txBody>
      </p:sp>
    </p:spTree>
    <p:extLst>
      <p:ext uri="{BB962C8B-B14F-4D97-AF65-F5344CB8AC3E}">
        <p14:creationId xmlns:p14="http://schemas.microsoft.com/office/powerpoint/2010/main" val="2856163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BFBF-2650-AEEC-A763-969F46656E1A}"/>
              </a:ext>
            </a:extLst>
          </p:cNvPr>
          <p:cNvSpPr>
            <a:spLocks noGrp="1"/>
          </p:cNvSpPr>
          <p:nvPr>
            <p:ph type="title"/>
          </p:nvPr>
        </p:nvSpPr>
        <p:spPr/>
        <p:txBody>
          <a:bodyPr/>
          <a:lstStyle/>
          <a:p>
            <a:r>
              <a:rPr lang="en-US" dirty="0"/>
              <a:t>Compromise</a:t>
            </a:r>
          </a:p>
        </p:txBody>
      </p:sp>
      <p:pic>
        <p:nvPicPr>
          <p:cNvPr id="5" name="Content Placeholder 4">
            <a:extLst>
              <a:ext uri="{FF2B5EF4-FFF2-40B4-BE49-F238E27FC236}">
                <a16:creationId xmlns:a16="http://schemas.microsoft.com/office/drawing/2014/main" id="{9893E43E-55A7-2C74-273C-24B59AC5A4A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p:pic>
      <p:sp>
        <p:nvSpPr>
          <p:cNvPr id="7" name="TextBox 6">
            <a:extLst>
              <a:ext uri="{FF2B5EF4-FFF2-40B4-BE49-F238E27FC236}">
                <a16:creationId xmlns:a16="http://schemas.microsoft.com/office/drawing/2014/main" id="{98A594BE-45E1-B5BC-F669-06B9CA540B5B}"/>
              </a:ext>
            </a:extLst>
          </p:cNvPr>
          <p:cNvSpPr txBox="1"/>
          <p:nvPr/>
        </p:nvSpPr>
        <p:spPr>
          <a:xfrm>
            <a:off x="6333893" y="4730413"/>
            <a:ext cx="5019907" cy="1446550"/>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Give and take</a:t>
            </a:r>
          </a:p>
          <a:p>
            <a:pPr algn="r"/>
            <a:r>
              <a:rPr lang="en-US" sz="4400" dirty="0">
                <a:latin typeface="Kamerik205 8" panose="020B0803030600020004" pitchFamily="34" charset="0"/>
                <a:ea typeface="+mj-ea"/>
                <a:cs typeface="+mj-cs"/>
              </a:rPr>
              <a:t>Reconciling</a:t>
            </a:r>
          </a:p>
        </p:txBody>
      </p:sp>
    </p:spTree>
    <p:extLst>
      <p:ext uri="{BB962C8B-B14F-4D97-AF65-F5344CB8AC3E}">
        <p14:creationId xmlns:p14="http://schemas.microsoft.com/office/powerpoint/2010/main" val="4679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right)">
                                      <p:cBhvr>
                                        <p:cTn id="11" dur="500"/>
                                        <p:tgtEl>
                                          <p:spTgt spid="7">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right)">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1BC6-0001-1185-2CC9-26A84370FE42}"/>
              </a:ext>
            </a:extLst>
          </p:cNvPr>
          <p:cNvSpPr>
            <a:spLocks noGrp="1"/>
          </p:cNvSpPr>
          <p:nvPr>
            <p:ph type="title"/>
          </p:nvPr>
        </p:nvSpPr>
        <p:spPr/>
        <p:txBody>
          <a:bodyPr/>
          <a:lstStyle/>
          <a:p>
            <a:r>
              <a:rPr lang="en-US" dirty="0"/>
              <a:t>Compromise</a:t>
            </a:r>
          </a:p>
        </p:txBody>
      </p:sp>
      <p:pic>
        <p:nvPicPr>
          <p:cNvPr id="6" name="Content Placeholder 5">
            <a:extLst>
              <a:ext uri="{FF2B5EF4-FFF2-40B4-BE49-F238E27FC236}">
                <a16:creationId xmlns:a16="http://schemas.microsoft.com/office/drawing/2014/main" id="{A1ECA038-9D17-EA7F-92FF-C1F26930F4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2B573451-D27D-94C3-CA39-918CC6B480D1}"/>
              </a:ext>
            </a:extLst>
          </p:cNvPr>
          <p:cNvSpPr>
            <a:spLocks noGrp="1"/>
          </p:cNvSpPr>
          <p:nvPr>
            <p:ph type="body" sz="half" idx="2"/>
          </p:nvPr>
        </p:nvSpPr>
        <p:spPr/>
        <p:txBody>
          <a:bodyPr>
            <a:normAutofit/>
          </a:bodyPr>
          <a:lstStyle/>
          <a:p>
            <a:r>
              <a:rPr lang="en-US" sz="3200" dirty="0"/>
              <a:t>Bargain to reach a mutually acceptable solution</a:t>
            </a:r>
          </a:p>
        </p:txBody>
      </p:sp>
      <p:sp>
        <p:nvSpPr>
          <p:cNvPr id="7" name="Rectangle 6">
            <a:extLst>
              <a:ext uri="{FF2B5EF4-FFF2-40B4-BE49-F238E27FC236}">
                <a16:creationId xmlns:a16="http://schemas.microsoft.com/office/drawing/2014/main" id="{B1E38D72-6955-0E9D-0C65-94893557E94E}"/>
              </a:ext>
            </a:extLst>
          </p:cNvPr>
          <p:cNvSpPr/>
          <p:nvPr/>
        </p:nvSpPr>
        <p:spPr>
          <a:xfrm>
            <a:off x="954277" y="3963194"/>
            <a:ext cx="3703258"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Lose/Lose</a:t>
            </a:r>
          </a:p>
        </p:txBody>
      </p:sp>
    </p:spTree>
    <p:extLst>
      <p:ext uri="{BB962C8B-B14F-4D97-AF65-F5344CB8AC3E}">
        <p14:creationId xmlns:p14="http://schemas.microsoft.com/office/powerpoint/2010/main" val="41463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b="1" dirty="0">
                <a:solidFill>
                  <a:srgbClr val="EA5F2A"/>
                </a:solidFill>
              </a:rPr>
              <a:t>Both parties need to win</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3507009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189-344D-4F88-9F19-D34ACFD828C5}"/>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A07FE971-CD02-EFA5-6C7D-289C207221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1471" y="1825625"/>
            <a:ext cx="8109057" cy="4351338"/>
          </a:xfrm>
        </p:spPr>
      </p:pic>
    </p:spTree>
    <p:extLst>
      <p:ext uri="{BB962C8B-B14F-4D97-AF65-F5344CB8AC3E}">
        <p14:creationId xmlns:p14="http://schemas.microsoft.com/office/powerpoint/2010/main" val="2414566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b="1" dirty="0">
                <a:solidFill>
                  <a:srgbClr val="EA5F2A"/>
                </a:solidFill>
              </a:rPr>
              <a:t>Goals are moderately important</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2975512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dirty="0"/>
              <a:t>Goals are moderately important</a:t>
            </a:r>
          </a:p>
          <a:p>
            <a:r>
              <a:rPr lang="en-US" b="1" dirty="0">
                <a:solidFill>
                  <a:srgbClr val="EA5F2A"/>
                </a:solidFill>
              </a:rPr>
              <a:t>Temporary settlement on complex issues</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1241709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dirty="0"/>
              <a:t>Goals are moderately important</a:t>
            </a:r>
          </a:p>
          <a:p>
            <a:r>
              <a:rPr lang="en-US" dirty="0"/>
              <a:t>Temporary settlement on complex issues</a:t>
            </a:r>
          </a:p>
          <a:p>
            <a:r>
              <a:rPr lang="en-US" b="1" dirty="0">
                <a:solidFill>
                  <a:srgbClr val="EA5F2A"/>
                </a:solidFill>
              </a:rPr>
              <a:t>Expedient solutions on important issues</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2626408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b="1" dirty="0">
                <a:solidFill>
                  <a:srgbClr val="EA5F2A"/>
                </a:solidFill>
              </a:rPr>
              <a:t>Involved parties do not know each other</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2087052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792B-3284-4B96-B10E-EE56386EB1AE}"/>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B943266-E3BB-25A1-7A06-04918C7AEAC4}"/>
              </a:ext>
            </a:extLst>
          </p:cNvPr>
          <p:cNvSpPr>
            <a:spLocks noGrp="1"/>
          </p:cNvSpPr>
          <p:nvPr>
            <p:ph type="body" sz="quarter" idx="3"/>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6" name="Content Placeholder 5">
            <a:extLst>
              <a:ext uri="{FF2B5EF4-FFF2-40B4-BE49-F238E27FC236}">
                <a16:creationId xmlns:a16="http://schemas.microsoft.com/office/drawing/2014/main" id="{6A9986F0-8B08-7302-3BAB-E412004DBA7A}"/>
              </a:ext>
            </a:extLst>
          </p:cNvPr>
          <p:cNvSpPr>
            <a:spLocks noGrp="1"/>
          </p:cNvSpPr>
          <p:nvPr>
            <p:ph sz="quarter" idx="4"/>
          </p:nvPr>
        </p:nvSpPr>
        <p:spPr/>
        <p:txBody>
          <a:bodyPr>
            <a:normAutofit fontScale="92500" lnSpcReduction="10000"/>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dirty="0"/>
              <a:t>Involved parties do not know each other</a:t>
            </a:r>
          </a:p>
          <a:p>
            <a:r>
              <a:rPr lang="en-US" b="1" dirty="0">
                <a:solidFill>
                  <a:srgbClr val="EA5F2A"/>
                </a:solidFill>
              </a:rPr>
              <a:t>When collaboration or forcing does not work</a:t>
            </a:r>
          </a:p>
        </p:txBody>
      </p:sp>
      <p:pic>
        <p:nvPicPr>
          <p:cNvPr id="12" name="Picture 11">
            <a:extLst>
              <a:ext uri="{FF2B5EF4-FFF2-40B4-BE49-F238E27FC236}">
                <a16:creationId xmlns:a16="http://schemas.microsoft.com/office/drawing/2014/main" id="{45E3733A-ADF8-357C-1DC0-CF6893B97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83188" cy="4498975"/>
          </a:xfrm>
          <a:prstGeom prst="rect">
            <a:avLst/>
          </a:prstGeom>
        </p:spPr>
      </p:pic>
    </p:spTree>
    <p:extLst>
      <p:ext uri="{BB962C8B-B14F-4D97-AF65-F5344CB8AC3E}">
        <p14:creationId xmlns:p14="http://schemas.microsoft.com/office/powerpoint/2010/main" val="501702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19BF-E464-AB86-4813-2CE866D5C89D}"/>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CEA577B-BC13-EA4B-F2B4-640560EB567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A9C2ACE5-7D7C-49B7-50F6-45C48FD1F549}"/>
              </a:ext>
            </a:extLst>
          </p:cNvPr>
          <p:cNvSpPr>
            <a:spLocks noGrp="1"/>
          </p:cNvSpPr>
          <p:nvPr>
            <p:ph sz="half" idx="2"/>
          </p:nvPr>
        </p:nvSpPr>
        <p:spPr/>
        <p:txBody>
          <a:bodyPr/>
          <a:lstStyle/>
          <a:p>
            <a:r>
              <a:rPr lang="en-US" b="1" dirty="0">
                <a:solidFill>
                  <a:srgbClr val="EA5F2A"/>
                </a:solidFill>
              </a:rPr>
              <a:t>Faster issue resolution</a:t>
            </a:r>
          </a:p>
        </p:txBody>
      </p:sp>
      <p:pic>
        <p:nvPicPr>
          <p:cNvPr id="9" name="Picture 8">
            <a:extLst>
              <a:ext uri="{FF2B5EF4-FFF2-40B4-BE49-F238E27FC236}">
                <a16:creationId xmlns:a16="http://schemas.microsoft.com/office/drawing/2014/main" id="{72381D3F-F712-70C4-73A7-5E744C650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498975"/>
          </a:xfrm>
          <a:prstGeom prst="rect">
            <a:avLst/>
          </a:prstGeom>
        </p:spPr>
      </p:pic>
    </p:spTree>
    <p:extLst>
      <p:ext uri="{BB962C8B-B14F-4D97-AF65-F5344CB8AC3E}">
        <p14:creationId xmlns:p14="http://schemas.microsoft.com/office/powerpoint/2010/main" val="2469532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19BF-E464-AB86-4813-2CE866D5C89D}"/>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CEA577B-BC13-EA4B-F2B4-640560EB567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A9C2ACE5-7D7C-49B7-50F6-45C48FD1F549}"/>
              </a:ext>
            </a:extLst>
          </p:cNvPr>
          <p:cNvSpPr>
            <a:spLocks noGrp="1"/>
          </p:cNvSpPr>
          <p:nvPr>
            <p:ph sz="half" idx="2"/>
          </p:nvPr>
        </p:nvSpPr>
        <p:spPr/>
        <p:txBody>
          <a:bodyPr/>
          <a:lstStyle/>
          <a:p>
            <a:r>
              <a:rPr lang="en-US" dirty="0"/>
              <a:t>Faster issue resolution</a:t>
            </a:r>
          </a:p>
          <a:p>
            <a:r>
              <a:rPr lang="en-US" b="1" dirty="0">
                <a:solidFill>
                  <a:srgbClr val="EA5F2A"/>
                </a:solidFill>
              </a:rPr>
              <a:t>Provides a temporary solution</a:t>
            </a:r>
          </a:p>
        </p:txBody>
      </p:sp>
      <p:pic>
        <p:nvPicPr>
          <p:cNvPr id="9" name="Picture 8">
            <a:extLst>
              <a:ext uri="{FF2B5EF4-FFF2-40B4-BE49-F238E27FC236}">
                <a16:creationId xmlns:a16="http://schemas.microsoft.com/office/drawing/2014/main" id="{72381D3F-F712-70C4-73A7-5E744C650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498975"/>
          </a:xfrm>
          <a:prstGeom prst="rect">
            <a:avLst/>
          </a:prstGeom>
        </p:spPr>
      </p:pic>
    </p:spTree>
    <p:extLst>
      <p:ext uri="{BB962C8B-B14F-4D97-AF65-F5344CB8AC3E}">
        <p14:creationId xmlns:p14="http://schemas.microsoft.com/office/powerpoint/2010/main" val="4273551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19BF-E464-AB86-4813-2CE866D5C89D}"/>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CEA577B-BC13-EA4B-F2B4-640560EB567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A9C2ACE5-7D7C-49B7-50F6-45C48FD1F549}"/>
              </a:ext>
            </a:extLst>
          </p:cNvPr>
          <p:cNvSpPr>
            <a:spLocks noGrp="1"/>
          </p:cNvSpPr>
          <p:nvPr>
            <p:ph sz="half" idx="2"/>
          </p:nvPr>
        </p:nvSpPr>
        <p:spPr/>
        <p:txBody>
          <a:bodyPr/>
          <a:lstStyle/>
          <a:p>
            <a:r>
              <a:rPr lang="en-US" dirty="0"/>
              <a:t>Faster issue resolution</a:t>
            </a:r>
          </a:p>
          <a:p>
            <a:r>
              <a:rPr lang="en-US" dirty="0"/>
              <a:t>Provides a temporary solution</a:t>
            </a:r>
          </a:p>
          <a:p>
            <a:r>
              <a:rPr lang="en-US" b="1" dirty="0">
                <a:solidFill>
                  <a:srgbClr val="EA5F2A"/>
                </a:solidFill>
              </a:rPr>
              <a:t>Lowers tension and stress</a:t>
            </a:r>
          </a:p>
        </p:txBody>
      </p:sp>
      <p:pic>
        <p:nvPicPr>
          <p:cNvPr id="9" name="Picture 8">
            <a:extLst>
              <a:ext uri="{FF2B5EF4-FFF2-40B4-BE49-F238E27FC236}">
                <a16:creationId xmlns:a16="http://schemas.microsoft.com/office/drawing/2014/main" id="{72381D3F-F712-70C4-73A7-5E744C650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498975"/>
          </a:xfrm>
          <a:prstGeom prst="rect">
            <a:avLst/>
          </a:prstGeom>
        </p:spPr>
      </p:pic>
    </p:spTree>
    <p:extLst>
      <p:ext uri="{BB962C8B-B14F-4D97-AF65-F5344CB8AC3E}">
        <p14:creationId xmlns:p14="http://schemas.microsoft.com/office/powerpoint/2010/main" val="3706468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02-2885-D8F7-6F66-0FF02A6838D2}"/>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90541F2-C02A-6154-9E0E-EEE3ABC1FA80}"/>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6194CA82-5913-836B-50A5-718452920395}"/>
              </a:ext>
            </a:extLst>
          </p:cNvPr>
          <p:cNvSpPr>
            <a:spLocks noGrp="1"/>
          </p:cNvSpPr>
          <p:nvPr>
            <p:ph sz="quarter" idx="4"/>
          </p:nvPr>
        </p:nvSpPr>
        <p:spPr/>
        <p:txBody>
          <a:bodyPr/>
          <a:lstStyle/>
          <a:p>
            <a:r>
              <a:rPr lang="en-US" b="1" dirty="0">
                <a:solidFill>
                  <a:srgbClr val="EA5F2A"/>
                </a:solidFill>
              </a:rPr>
              <a:t>Both parties are not satisfied</a:t>
            </a:r>
          </a:p>
        </p:txBody>
      </p:sp>
      <p:pic>
        <p:nvPicPr>
          <p:cNvPr id="7" name="Picture 6">
            <a:extLst>
              <a:ext uri="{FF2B5EF4-FFF2-40B4-BE49-F238E27FC236}">
                <a16:creationId xmlns:a16="http://schemas.microsoft.com/office/drawing/2014/main" id="{8CE62533-1036-C68C-F0A7-93103E96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681163"/>
            <a:ext cx="5183188" cy="4498975"/>
          </a:xfrm>
          <a:prstGeom prst="rect">
            <a:avLst/>
          </a:prstGeom>
        </p:spPr>
      </p:pic>
    </p:spTree>
    <p:extLst>
      <p:ext uri="{BB962C8B-B14F-4D97-AF65-F5344CB8AC3E}">
        <p14:creationId xmlns:p14="http://schemas.microsoft.com/office/powerpoint/2010/main" val="287151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02-2885-D8F7-6F66-0FF02A6838D2}"/>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90541F2-C02A-6154-9E0E-EEE3ABC1FA80}"/>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6194CA82-5913-836B-50A5-718452920395}"/>
              </a:ext>
            </a:extLst>
          </p:cNvPr>
          <p:cNvSpPr>
            <a:spLocks noGrp="1"/>
          </p:cNvSpPr>
          <p:nvPr>
            <p:ph sz="quarter" idx="4"/>
          </p:nvPr>
        </p:nvSpPr>
        <p:spPr/>
        <p:txBody>
          <a:bodyPr/>
          <a:lstStyle/>
          <a:p>
            <a:r>
              <a:rPr lang="en-US" dirty="0"/>
              <a:t>Both parties are not satisfied</a:t>
            </a:r>
          </a:p>
          <a:p>
            <a:r>
              <a:rPr lang="en-US" b="1" dirty="0">
                <a:solidFill>
                  <a:srgbClr val="EA5F2A"/>
                </a:solidFill>
              </a:rPr>
              <a:t>Does not build trust</a:t>
            </a:r>
          </a:p>
        </p:txBody>
      </p:sp>
      <p:pic>
        <p:nvPicPr>
          <p:cNvPr id="7" name="Picture 6">
            <a:extLst>
              <a:ext uri="{FF2B5EF4-FFF2-40B4-BE49-F238E27FC236}">
                <a16:creationId xmlns:a16="http://schemas.microsoft.com/office/drawing/2014/main" id="{8CE62533-1036-C68C-F0A7-93103E96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681163"/>
            <a:ext cx="5183188" cy="4498975"/>
          </a:xfrm>
          <a:prstGeom prst="rect">
            <a:avLst/>
          </a:prstGeom>
        </p:spPr>
      </p:pic>
    </p:spTree>
    <p:extLst>
      <p:ext uri="{BB962C8B-B14F-4D97-AF65-F5344CB8AC3E}">
        <p14:creationId xmlns:p14="http://schemas.microsoft.com/office/powerpoint/2010/main" val="3781204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14" y="1598452"/>
            <a:ext cx="9428571" cy="4695238"/>
          </a:xfrm>
          <a:prstGeom prst="rect">
            <a:avLst/>
          </a:prstGeom>
        </p:spPr>
      </p:pic>
    </p:spTree>
    <p:extLst>
      <p:ext uri="{BB962C8B-B14F-4D97-AF65-F5344CB8AC3E}">
        <p14:creationId xmlns:p14="http://schemas.microsoft.com/office/powerpoint/2010/main" val="1911146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02-2885-D8F7-6F66-0FF02A6838D2}"/>
              </a:ext>
            </a:extLst>
          </p:cNvPr>
          <p:cNvSpPr>
            <a:spLocks noGrp="1"/>
          </p:cNvSpPr>
          <p:nvPr>
            <p:ph type="title"/>
          </p:nvPr>
        </p:nvSpPr>
        <p:spPr/>
        <p:txBody>
          <a:bodyPr/>
          <a:lstStyle/>
          <a:p>
            <a:r>
              <a:rPr lang="en-US" dirty="0"/>
              <a:t>Compromise</a:t>
            </a:r>
          </a:p>
        </p:txBody>
      </p:sp>
      <p:sp>
        <p:nvSpPr>
          <p:cNvPr id="5" name="Text Placeholder 4">
            <a:extLst>
              <a:ext uri="{FF2B5EF4-FFF2-40B4-BE49-F238E27FC236}">
                <a16:creationId xmlns:a16="http://schemas.microsoft.com/office/drawing/2014/main" id="{E90541F2-C02A-6154-9E0E-EEE3ABC1FA80}"/>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6194CA82-5913-836B-50A5-718452920395}"/>
              </a:ext>
            </a:extLst>
          </p:cNvPr>
          <p:cNvSpPr>
            <a:spLocks noGrp="1"/>
          </p:cNvSpPr>
          <p:nvPr>
            <p:ph sz="quarter" idx="4"/>
          </p:nvPr>
        </p:nvSpPr>
        <p:spPr/>
        <p:txBody>
          <a:bodyPr/>
          <a:lstStyle/>
          <a:p>
            <a:r>
              <a:rPr lang="en-US" dirty="0"/>
              <a:t>Both parties are not satisfied</a:t>
            </a:r>
          </a:p>
          <a:p>
            <a:r>
              <a:rPr lang="en-US" dirty="0"/>
              <a:t>Does not build trust</a:t>
            </a:r>
          </a:p>
          <a:p>
            <a:r>
              <a:rPr lang="en-US" b="1" dirty="0">
                <a:solidFill>
                  <a:srgbClr val="EA5F2A"/>
                </a:solidFill>
              </a:rPr>
              <a:t>Close monitoring and control</a:t>
            </a:r>
          </a:p>
        </p:txBody>
      </p:sp>
      <p:pic>
        <p:nvPicPr>
          <p:cNvPr id="7" name="Picture 6">
            <a:extLst>
              <a:ext uri="{FF2B5EF4-FFF2-40B4-BE49-F238E27FC236}">
                <a16:creationId xmlns:a16="http://schemas.microsoft.com/office/drawing/2014/main" id="{8CE62533-1036-C68C-F0A7-93103E96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681163"/>
            <a:ext cx="5183188" cy="4498975"/>
          </a:xfrm>
          <a:prstGeom prst="rect">
            <a:avLst/>
          </a:prstGeom>
        </p:spPr>
      </p:pic>
    </p:spTree>
    <p:extLst>
      <p:ext uri="{BB962C8B-B14F-4D97-AF65-F5344CB8AC3E}">
        <p14:creationId xmlns:p14="http://schemas.microsoft.com/office/powerpoint/2010/main" val="2743295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9FBE-C641-A335-3D82-2CD2ECF1AB2F}"/>
              </a:ext>
            </a:extLst>
          </p:cNvPr>
          <p:cNvSpPr>
            <a:spLocks noGrp="1"/>
          </p:cNvSpPr>
          <p:nvPr>
            <p:ph type="title"/>
          </p:nvPr>
        </p:nvSpPr>
        <p:spPr/>
        <p:txBody>
          <a:bodyPr/>
          <a:lstStyle/>
          <a:p>
            <a:r>
              <a:rPr lang="en-US" dirty="0"/>
              <a:t>Accommodation</a:t>
            </a:r>
          </a:p>
        </p:txBody>
      </p:sp>
      <p:pic>
        <p:nvPicPr>
          <p:cNvPr id="5" name="Content Placeholder 4">
            <a:extLst>
              <a:ext uri="{FF2B5EF4-FFF2-40B4-BE49-F238E27FC236}">
                <a16:creationId xmlns:a16="http://schemas.microsoft.com/office/drawing/2014/main" id="{7451DB6A-875B-B434-8064-DC8BD9026D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6" name="TextBox 5">
            <a:extLst>
              <a:ext uri="{FF2B5EF4-FFF2-40B4-BE49-F238E27FC236}">
                <a16:creationId xmlns:a16="http://schemas.microsoft.com/office/drawing/2014/main" id="{A5703EFD-03D9-67E2-6B5D-56CCE92A1E19}"/>
              </a:ext>
            </a:extLst>
          </p:cNvPr>
          <p:cNvSpPr txBox="1"/>
          <p:nvPr/>
        </p:nvSpPr>
        <p:spPr>
          <a:xfrm>
            <a:off x="6333893" y="4730413"/>
            <a:ext cx="5019907" cy="1446550"/>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Smoothing</a:t>
            </a:r>
          </a:p>
          <a:p>
            <a:pPr algn="r"/>
            <a:r>
              <a:rPr lang="en-US" sz="4400" dirty="0">
                <a:latin typeface="Kamerik205 8" panose="020B0803030600020004" pitchFamily="34" charset="0"/>
                <a:ea typeface="+mj-ea"/>
                <a:cs typeface="+mj-cs"/>
              </a:rPr>
              <a:t>Obliging</a:t>
            </a:r>
          </a:p>
        </p:txBody>
      </p:sp>
    </p:spTree>
    <p:extLst>
      <p:ext uri="{BB962C8B-B14F-4D97-AF65-F5344CB8AC3E}">
        <p14:creationId xmlns:p14="http://schemas.microsoft.com/office/powerpoint/2010/main" val="258609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3187-6627-FA30-FB8C-AA49731C5CC4}"/>
              </a:ext>
            </a:extLst>
          </p:cNvPr>
          <p:cNvSpPr>
            <a:spLocks noGrp="1"/>
          </p:cNvSpPr>
          <p:nvPr>
            <p:ph type="title"/>
          </p:nvPr>
        </p:nvSpPr>
        <p:spPr/>
        <p:txBody>
          <a:bodyPr/>
          <a:lstStyle/>
          <a:p>
            <a:r>
              <a:rPr lang="en-US" dirty="0"/>
              <a:t>Accommodation</a:t>
            </a:r>
          </a:p>
        </p:txBody>
      </p:sp>
      <p:pic>
        <p:nvPicPr>
          <p:cNvPr id="6" name="Picture Placeholder 5">
            <a:extLst>
              <a:ext uri="{FF2B5EF4-FFF2-40B4-BE49-F238E27FC236}">
                <a16:creationId xmlns:a16="http://schemas.microsoft.com/office/drawing/2014/main" id="{EF99115E-5858-CEFB-0CFF-27D733814CA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34" r="6434"/>
          <a:stretch>
            <a:fillRect/>
          </a:stretch>
        </p:blipFill>
        <p:spPr/>
      </p:pic>
      <p:sp>
        <p:nvSpPr>
          <p:cNvPr id="4" name="Text Placeholder 3">
            <a:extLst>
              <a:ext uri="{FF2B5EF4-FFF2-40B4-BE49-F238E27FC236}">
                <a16:creationId xmlns:a16="http://schemas.microsoft.com/office/drawing/2014/main" id="{9ACD4142-0E0F-8186-1F81-30291445428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Areas of agreement are emphasized</a:t>
            </a:r>
          </a:p>
          <a:p>
            <a:pPr marL="285750" indent="-285750">
              <a:buFont typeface="Arial" panose="020B0604020202020204" pitchFamily="34" charset="0"/>
              <a:buChar char="•"/>
            </a:pPr>
            <a:r>
              <a:rPr lang="en-US" sz="2800" dirty="0"/>
              <a:t>Areas of disagreement are downplayed</a:t>
            </a:r>
          </a:p>
        </p:txBody>
      </p:sp>
      <p:sp>
        <p:nvSpPr>
          <p:cNvPr id="7" name="Rectangle 6">
            <a:extLst>
              <a:ext uri="{FF2B5EF4-FFF2-40B4-BE49-F238E27FC236}">
                <a16:creationId xmlns:a16="http://schemas.microsoft.com/office/drawing/2014/main" id="{1F813FF2-B7A0-AA72-DE88-097A6519E8D4}"/>
              </a:ext>
            </a:extLst>
          </p:cNvPr>
          <p:cNvSpPr/>
          <p:nvPr/>
        </p:nvSpPr>
        <p:spPr>
          <a:xfrm>
            <a:off x="1028015" y="4474600"/>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Lose/Win</a:t>
            </a:r>
          </a:p>
        </p:txBody>
      </p:sp>
    </p:spTree>
    <p:extLst>
      <p:ext uri="{BB962C8B-B14F-4D97-AF65-F5344CB8AC3E}">
        <p14:creationId xmlns:p14="http://schemas.microsoft.com/office/powerpoint/2010/main" val="39861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b="1" dirty="0">
                <a:solidFill>
                  <a:srgbClr val="EA5F2A"/>
                </a:solidFill>
              </a:rPr>
              <a:t>Provide a temporary relief or buy time</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1990967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dirty="0"/>
              <a:t>Provide a temporary relief or buy time</a:t>
            </a:r>
          </a:p>
          <a:p>
            <a:r>
              <a:rPr lang="en-US" b="1" dirty="0">
                <a:solidFill>
                  <a:srgbClr val="EA5F2A"/>
                </a:solidFill>
              </a:rPr>
              <a:t>Issue not as important to you</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1625838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dirty="0"/>
              <a:t>Provide a temporary relief or buy time</a:t>
            </a:r>
          </a:p>
          <a:p>
            <a:r>
              <a:rPr lang="en-US" dirty="0"/>
              <a:t>Issue not as important to you</a:t>
            </a:r>
          </a:p>
          <a:p>
            <a:r>
              <a:rPr lang="en-US" b="1" dirty="0">
                <a:solidFill>
                  <a:srgbClr val="EA5F2A"/>
                </a:solidFill>
              </a:rPr>
              <a:t>You accept you are wrong</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200803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2B89-DD26-8F56-2075-D98C777D6B2B}"/>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C6933E70-0561-D1FD-3148-6B9113CFD7BB}"/>
              </a:ext>
            </a:extLst>
          </p:cNvPr>
          <p:cNvSpPr>
            <a:spLocks noGrp="1"/>
          </p:cNvSpPr>
          <p:nvPr>
            <p:ph type="body" idx="1"/>
          </p:nvPr>
        </p:nvSpPr>
        <p:spPr/>
        <p:txBody>
          <a:bodyPr>
            <a:normAutofit lnSpcReduction="10000"/>
          </a:bodyPr>
          <a:lstStyle/>
          <a:p>
            <a:r>
              <a:rPr lang="en-US" sz="3100" dirty="0">
                <a:solidFill>
                  <a:srgbClr val="00B050"/>
                </a:solidFill>
              </a:rPr>
              <a:t>When</a:t>
            </a:r>
            <a:r>
              <a:rPr lang="en-US" dirty="0"/>
              <a:t> </a:t>
            </a:r>
            <a:r>
              <a:rPr lang="en-US" sz="3100" dirty="0">
                <a:solidFill>
                  <a:srgbClr val="00B050"/>
                </a:solidFill>
              </a:rPr>
              <a:t>to use?</a:t>
            </a:r>
          </a:p>
        </p:txBody>
      </p:sp>
      <p:sp>
        <p:nvSpPr>
          <p:cNvPr id="4" name="Content Placeholder 3">
            <a:extLst>
              <a:ext uri="{FF2B5EF4-FFF2-40B4-BE49-F238E27FC236}">
                <a16:creationId xmlns:a16="http://schemas.microsoft.com/office/drawing/2014/main" id="{D5A86003-ADF2-C0BD-55F8-E433E34BAF58}"/>
              </a:ext>
            </a:extLst>
          </p:cNvPr>
          <p:cNvSpPr>
            <a:spLocks noGrp="1"/>
          </p:cNvSpPr>
          <p:nvPr>
            <p:ph sz="half" idx="2"/>
          </p:nvPr>
        </p:nvSpPr>
        <p:spPr/>
        <p:txBody>
          <a:bodyPr/>
          <a:lstStyle/>
          <a:p>
            <a:r>
              <a:rPr lang="en-US" dirty="0"/>
              <a:t>Provide a temporary relief or buy time</a:t>
            </a:r>
          </a:p>
          <a:p>
            <a:r>
              <a:rPr lang="en-US" dirty="0"/>
              <a:t>Issue not as important to you</a:t>
            </a:r>
          </a:p>
          <a:p>
            <a:r>
              <a:rPr lang="en-US" dirty="0"/>
              <a:t>You accept you are wrong</a:t>
            </a:r>
          </a:p>
          <a:p>
            <a:r>
              <a:rPr lang="en-US" b="1" dirty="0">
                <a:solidFill>
                  <a:srgbClr val="EA5F2A"/>
                </a:solidFill>
              </a:rPr>
              <a:t>You have no choice/continued competition would be detrimental</a:t>
            </a:r>
          </a:p>
        </p:txBody>
      </p:sp>
      <p:pic>
        <p:nvPicPr>
          <p:cNvPr id="8" name="Content Placeholder 7">
            <a:extLst>
              <a:ext uri="{FF2B5EF4-FFF2-40B4-BE49-F238E27FC236}">
                <a16:creationId xmlns:a16="http://schemas.microsoft.com/office/drawing/2014/main" id="{0FA0112E-06AF-FA56-9C46-63CE9119E66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681164"/>
            <a:ext cx="5183188" cy="4285710"/>
          </a:xfrm>
        </p:spPr>
      </p:pic>
    </p:spTree>
    <p:extLst>
      <p:ext uri="{BB962C8B-B14F-4D97-AF65-F5344CB8AC3E}">
        <p14:creationId xmlns:p14="http://schemas.microsoft.com/office/powerpoint/2010/main" val="1374749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A40E-FB9B-5A88-DF5B-1ACBC95A11F5}"/>
              </a:ext>
            </a:extLst>
          </p:cNvPr>
          <p:cNvSpPr>
            <a:spLocks noGrp="1"/>
          </p:cNvSpPr>
          <p:nvPr>
            <p:ph type="title"/>
          </p:nvPr>
        </p:nvSpPr>
        <p:spPr/>
        <p:txBody>
          <a:bodyPr/>
          <a:lstStyle/>
          <a:p>
            <a:r>
              <a:rPr lang="en-US" dirty="0"/>
              <a:t>Accommodation</a:t>
            </a:r>
          </a:p>
        </p:txBody>
      </p:sp>
      <p:sp>
        <p:nvSpPr>
          <p:cNvPr id="5" name="Text Placeholder 4">
            <a:extLst>
              <a:ext uri="{FF2B5EF4-FFF2-40B4-BE49-F238E27FC236}">
                <a16:creationId xmlns:a16="http://schemas.microsoft.com/office/drawing/2014/main" id="{F89DC0C4-5933-84E7-D066-6C6C288CD2C0}"/>
              </a:ext>
            </a:extLst>
          </p:cNvPr>
          <p:cNvSpPr>
            <a:spLocks noGrp="1"/>
          </p:cNvSpPr>
          <p:nvPr>
            <p:ph type="body" sz="quarter" idx="3"/>
          </p:nvPr>
        </p:nvSpPr>
        <p:spPr/>
        <p:txBody>
          <a:bodyPr>
            <a:normAutofit lnSpcReduction="10000"/>
          </a:bodyPr>
          <a:lstStyle/>
          <a:p>
            <a:r>
              <a:rPr lang="en-US" sz="3100" dirty="0">
                <a:solidFill>
                  <a:srgbClr val="00B050"/>
                </a:solidFill>
              </a:rPr>
              <a:t>Advantages</a:t>
            </a:r>
          </a:p>
        </p:txBody>
      </p:sp>
      <p:sp>
        <p:nvSpPr>
          <p:cNvPr id="6" name="Content Placeholder 5">
            <a:extLst>
              <a:ext uri="{FF2B5EF4-FFF2-40B4-BE49-F238E27FC236}">
                <a16:creationId xmlns:a16="http://schemas.microsoft.com/office/drawing/2014/main" id="{884BBFBA-E4B5-284F-E879-F2DDDD4EE080}"/>
              </a:ext>
            </a:extLst>
          </p:cNvPr>
          <p:cNvSpPr>
            <a:spLocks noGrp="1"/>
          </p:cNvSpPr>
          <p:nvPr>
            <p:ph sz="quarter" idx="4"/>
          </p:nvPr>
        </p:nvSpPr>
        <p:spPr/>
        <p:txBody>
          <a:bodyPr/>
          <a:lstStyle/>
          <a:p>
            <a:r>
              <a:rPr lang="en-US" b="1" dirty="0">
                <a:solidFill>
                  <a:srgbClr val="EA5F2A"/>
                </a:solidFill>
              </a:rPr>
              <a:t>Protects more important interest</a:t>
            </a:r>
          </a:p>
        </p:txBody>
      </p:sp>
      <p:pic>
        <p:nvPicPr>
          <p:cNvPr id="7" name="Content Placeholder 7">
            <a:extLst>
              <a:ext uri="{FF2B5EF4-FFF2-40B4-BE49-F238E27FC236}">
                <a16:creationId xmlns:a16="http://schemas.microsoft.com/office/drawing/2014/main" id="{CFBBC95F-6FD9-C0FF-76F2-A3F2A1219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285710"/>
          </a:xfrm>
          <a:prstGeom prst="rect">
            <a:avLst/>
          </a:prstGeom>
        </p:spPr>
      </p:pic>
    </p:spTree>
    <p:extLst>
      <p:ext uri="{BB962C8B-B14F-4D97-AF65-F5344CB8AC3E}">
        <p14:creationId xmlns:p14="http://schemas.microsoft.com/office/powerpoint/2010/main" val="1204919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A40E-FB9B-5A88-DF5B-1ACBC95A11F5}"/>
              </a:ext>
            </a:extLst>
          </p:cNvPr>
          <p:cNvSpPr>
            <a:spLocks noGrp="1"/>
          </p:cNvSpPr>
          <p:nvPr>
            <p:ph type="title"/>
          </p:nvPr>
        </p:nvSpPr>
        <p:spPr/>
        <p:txBody>
          <a:bodyPr/>
          <a:lstStyle/>
          <a:p>
            <a:r>
              <a:rPr lang="en-US" dirty="0"/>
              <a:t>Accommodation</a:t>
            </a:r>
          </a:p>
        </p:txBody>
      </p:sp>
      <p:sp>
        <p:nvSpPr>
          <p:cNvPr id="5" name="Text Placeholder 4">
            <a:extLst>
              <a:ext uri="{FF2B5EF4-FFF2-40B4-BE49-F238E27FC236}">
                <a16:creationId xmlns:a16="http://schemas.microsoft.com/office/drawing/2014/main" id="{F89DC0C4-5933-84E7-D066-6C6C288CD2C0}"/>
              </a:ext>
            </a:extLst>
          </p:cNvPr>
          <p:cNvSpPr>
            <a:spLocks noGrp="1"/>
          </p:cNvSpPr>
          <p:nvPr>
            <p:ph type="body" sz="quarter" idx="3"/>
          </p:nvPr>
        </p:nvSpPr>
        <p:spPr/>
        <p:txBody>
          <a:bodyPr>
            <a:normAutofit lnSpcReduction="10000"/>
          </a:bodyPr>
          <a:lstStyle/>
          <a:p>
            <a:r>
              <a:rPr lang="en-US" sz="3100" dirty="0">
                <a:solidFill>
                  <a:srgbClr val="00B050"/>
                </a:solidFill>
              </a:rPr>
              <a:t>Advantages</a:t>
            </a:r>
          </a:p>
        </p:txBody>
      </p:sp>
      <p:sp>
        <p:nvSpPr>
          <p:cNvPr id="6" name="Content Placeholder 5">
            <a:extLst>
              <a:ext uri="{FF2B5EF4-FFF2-40B4-BE49-F238E27FC236}">
                <a16:creationId xmlns:a16="http://schemas.microsoft.com/office/drawing/2014/main" id="{884BBFBA-E4B5-284F-E879-F2DDDD4EE080}"/>
              </a:ext>
            </a:extLst>
          </p:cNvPr>
          <p:cNvSpPr>
            <a:spLocks noGrp="1"/>
          </p:cNvSpPr>
          <p:nvPr>
            <p:ph sz="quarter" idx="4"/>
          </p:nvPr>
        </p:nvSpPr>
        <p:spPr/>
        <p:txBody>
          <a:bodyPr/>
          <a:lstStyle/>
          <a:p>
            <a:r>
              <a:rPr lang="en-US" dirty="0"/>
              <a:t>Protects more important interest</a:t>
            </a:r>
          </a:p>
          <a:p>
            <a:r>
              <a:rPr lang="en-US" b="1" dirty="0">
                <a:solidFill>
                  <a:srgbClr val="EA5F2A"/>
                </a:solidFill>
              </a:rPr>
              <a:t>Opportunity to reassess the situation</a:t>
            </a:r>
          </a:p>
        </p:txBody>
      </p:sp>
      <p:pic>
        <p:nvPicPr>
          <p:cNvPr id="7" name="Content Placeholder 7">
            <a:extLst>
              <a:ext uri="{FF2B5EF4-FFF2-40B4-BE49-F238E27FC236}">
                <a16:creationId xmlns:a16="http://schemas.microsoft.com/office/drawing/2014/main" id="{CFBBC95F-6FD9-C0FF-76F2-A3F2A1219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285710"/>
          </a:xfrm>
          <a:prstGeom prst="rect">
            <a:avLst/>
          </a:prstGeom>
        </p:spPr>
      </p:pic>
    </p:spTree>
    <p:extLst>
      <p:ext uri="{BB962C8B-B14F-4D97-AF65-F5344CB8AC3E}">
        <p14:creationId xmlns:p14="http://schemas.microsoft.com/office/powerpoint/2010/main" val="3758299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4A5A-2BF1-5585-EF5F-D54BB0ACB6D5}"/>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37DD3A7F-5E18-D587-1509-107E7C03EA8B}"/>
              </a:ext>
            </a:extLst>
          </p:cNvPr>
          <p:cNvSpPr>
            <a:spLocks noGrp="1"/>
          </p:cNvSpPr>
          <p:nvPr>
            <p:ph type="body" idx="1"/>
          </p:nvPr>
        </p:nvSpPr>
        <p:spPr/>
        <p:txBody>
          <a:bodyPr>
            <a:normAutofit lnSpcReduction="10000"/>
          </a:bodyPr>
          <a:lstStyle/>
          <a:p>
            <a:r>
              <a:rPr lang="en-US" sz="3100" dirty="0">
                <a:solidFill>
                  <a:srgbClr val="00B050"/>
                </a:solidFill>
              </a:rPr>
              <a:t>Disadvantages</a:t>
            </a:r>
          </a:p>
        </p:txBody>
      </p:sp>
      <p:sp>
        <p:nvSpPr>
          <p:cNvPr id="4" name="Content Placeholder 3">
            <a:extLst>
              <a:ext uri="{FF2B5EF4-FFF2-40B4-BE49-F238E27FC236}">
                <a16:creationId xmlns:a16="http://schemas.microsoft.com/office/drawing/2014/main" id="{0FCEA663-10FF-EA44-FD01-3745DA500DB2}"/>
              </a:ext>
            </a:extLst>
          </p:cNvPr>
          <p:cNvSpPr>
            <a:spLocks noGrp="1"/>
          </p:cNvSpPr>
          <p:nvPr>
            <p:ph sz="half" idx="2"/>
          </p:nvPr>
        </p:nvSpPr>
        <p:spPr/>
        <p:txBody>
          <a:bodyPr/>
          <a:lstStyle/>
          <a:p>
            <a:r>
              <a:rPr lang="en-US" dirty="0"/>
              <a:t>Risk of being abused</a:t>
            </a:r>
          </a:p>
          <a:p>
            <a:r>
              <a:rPr lang="en-US" dirty="0"/>
              <a:t>Affects your confidence</a:t>
            </a:r>
          </a:p>
          <a:p>
            <a:r>
              <a:rPr lang="en-US" b="1" dirty="0">
                <a:solidFill>
                  <a:srgbClr val="EA5F2A"/>
                </a:solidFill>
              </a:rPr>
              <a:t>More difficult to transition to win-win</a:t>
            </a:r>
          </a:p>
        </p:txBody>
      </p:sp>
      <p:pic>
        <p:nvPicPr>
          <p:cNvPr id="11" name="Content Placeholder 7">
            <a:extLst>
              <a:ext uri="{FF2B5EF4-FFF2-40B4-BE49-F238E27FC236}">
                <a16:creationId xmlns:a16="http://schemas.microsoft.com/office/drawing/2014/main" id="{BEE0BD60-DE97-C2AD-C958-97F526DF7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887" y="1690688"/>
            <a:ext cx="5183188" cy="4285710"/>
          </a:xfrm>
          <a:prstGeom prst="rect">
            <a:avLst/>
          </a:prstGeom>
        </p:spPr>
      </p:pic>
    </p:spTree>
    <p:extLst>
      <p:ext uri="{BB962C8B-B14F-4D97-AF65-F5344CB8AC3E}">
        <p14:creationId xmlns:p14="http://schemas.microsoft.com/office/powerpoint/2010/main" val="1594175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C0D-0257-337A-6B96-9D587B373DD9}"/>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8957EB8A-EABC-47A8-48F9-1D720DB0C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5139" y="1825625"/>
            <a:ext cx="7181722" cy="4351338"/>
          </a:xfrm>
        </p:spPr>
      </p:pic>
    </p:spTree>
    <p:extLst>
      <p:ext uri="{BB962C8B-B14F-4D97-AF65-F5344CB8AC3E}">
        <p14:creationId xmlns:p14="http://schemas.microsoft.com/office/powerpoint/2010/main" val="32958204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4A5A-2BF1-5585-EF5F-D54BB0ACB6D5}"/>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37DD3A7F-5E18-D587-1509-107E7C03EA8B}"/>
              </a:ext>
            </a:extLst>
          </p:cNvPr>
          <p:cNvSpPr>
            <a:spLocks noGrp="1"/>
          </p:cNvSpPr>
          <p:nvPr>
            <p:ph type="body" idx="1"/>
          </p:nvPr>
        </p:nvSpPr>
        <p:spPr/>
        <p:txBody>
          <a:bodyPr>
            <a:normAutofit lnSpcReduction="10000"/>
          </a:bodyPr>
          <a:lstStyle/>
          <a:p>
            <a:r>
              <a:rPr lang="en-US" sz="3100" dirty="0">
                <a:solidFill>
                  <a:srgbClr val="00B050"/>
                </a:solidFill>
              </a:rPr>
              <a:t>Disadvantages</a:t>
            </a:r>
          </a:p>
        </p:txBody>
      </p:sp>
      <p:sp>
        <p:nvSpPr>
          <p:cNvPr id="4" name="Content Placeholder 3">
            <a:extLst>
              <a:ext uri="{FF2B5EF4-FFF2-40B4-BE49-F238E27FC236}">
                <a16:creationId xmlns:a16="http://schemas.microsoft.com/office/drawing/2014/main" id="{0FCEA663-10FF-EA44-FD01-3745DA500DB2}"/>
              </a:ext>
            </a:extLst>
          </p:cNvPr>
          <p:cNvSpPr>
            <a:spLocks noGrp="1"/>
          </p:cNvSpPr>
          <p:nvPr>
            <p:ph sz="half" idx="2"/>
          </p:nvPr>
        </p:nvSpPr>
        <p:spPr/>
        <p:txBody>
          <a:bodyPr/>
          <a:lstStyle/>
          <a:p>
            <a:r>
              <a:rPr lang="en-US" dirty="0"/>
              <a:t>Risk of being abused</a:t>
            </a:r>
          </a:p>
          <a:p>
            <a:r>
              <a:rPr lang="en-US" dirty="0"/>
              <a:t>Affects your confidence</a:t>
            </a:r>
          </a:p>
          <a:p>
            <a:r>
              <a:rPr lang="en-US" dirty="0"/>
              <a:t>More difficult to transition to win-win</a:t>
            </a:r>
          </a:p>
          <a:p>
            <a:r>
              <a:rPr lang="en-US" b="1" dirty="0">
                <a:solidFill>
                  <a:srgbClr val="EA5F2A"/>
                </a:solidFill>
              </a:rPr>
              <a:t>Some supporters may not like your response</a:t>
            </a:r>
          </a:p>
        </p:txBody>
      </p:sp>
      <p:pic>
        <p:nvPicPr>
          <p:cNvPr id="11" name="Content Placeholder 7">
            <a:extLst>
              <a:ext uri="{FF2B5EF4-FFF2-40B4-BE49-F238E27FC236}">
                <a16:creationId xmlns:a16="http://schemas.microsoft.com/office/drawing/2014/main" id="{BEE0BD60-DE97-C2AD-C958-97F526DF7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887" y="1690688"/>
            <a:ext cx="5183188" cy="4285710"/>
          </a:xfrm>
          <a:prstGeom prst="rect">
            <a:avLst/>
          </a:prstGeom>
        </p:spPr>
      </p:pic>
    </p:spTree>
    <p:extLst>
      <p:ext uri="{BB962C8B-B14F-4D97-AF65-F5344CB8AC3E}">
        <p14:creationId xmlns:p14="http://schemas.microsoft.com/office/powerpoint/2010/main" val="3415010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B508-19B3-208D-B1B1-56360C38D53D}"/>
              </a:ext>
            </a:extLst>
          </p:cNvPr>
          <p:cNvSpPr>
            <a:spLocks noGrp="1"/>
          </p:cNvSpPr>
          <p:nvPr>
            <p:ph type="title"/>
          </p:nvPr>
        </p:nvSpPr>
        <p:spPr/>
        <p:txBody>
          <a:bodyPr/>
          <a:lstStyle/>
          <a:p>
            <a:r>
              <a:rPr lang="en-US" dirty="0"/>
              <a:t>Force</a:t>
            </a:r>
          </a:p>
        </p:txBody>
      </p:sp>
      <p:pic>
        <p:nvPicPr>
          <p:cNvPr id="5" name="Content Placeholder 4">
            <a:extLst>
              <a:ext uri="{FF2B5EF4-FFF2-40B4-BE49-F238E27FC236}">
                <a16:creationId xmlns:a16="http://schemas.microsoft.com/office/drawing/2014/main" id="{1F0BB595-693C-8410-93E9-AC548854BC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6" name="TextBox 5">
            <a:extLst>
              <a:ext uri="{FF2B5EF4-FFF2-40B4-BE49-F238E27FC236}">
                <a16:creationId xmlns:a16="http://schemas.microsoft.com/office/drawing/2014/main" id="{5B2D35C6-BF55-CA1B-4F65-F1CE0BDAC9E8}"/>
              </a:ext>
            </a:extLst>
          </p:cNvPr>
          <p:cNvSpPr txBox="1"/>
          <p:nvPr/>
        </p:nvSpPr>
        <p:spPr>
          <a:xfrm>
            <a:off x="7817005" y="3376196"/>
            <a:ext cx="3536795" cy="2800767"/>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Directing</a:t>
            </a:r>
          </a:p>
          <a:p>
            <a:pPr algn="r"/>
            <a:r>
              <a:rPr lang="en-US" sz="4400" dirty="0">
                <a:latin typeface="Kamerik205 8" panose="020B0803030600020004" pitchFamily="34" charset="0"/>
                <a:ea typeface="+mj-ea"/>
                <a:cs typeface="+mj-cs"/>
              </a:rPr>
              <a:t>Competing</a:t>
            </a:r>
          </a:p>
          <a:p>
            <a:pPr algn="r"/>
            <a:r>
              <a:rPr lang="en-US" sz="4400" dirty="0">
                <a:latin typeface="Kamerik205 8" panose="020B0803030600020004" pitchFamily="34" charset="0"/>
                <a:ea typeface="+mj-ea"/>
                <a:cs typeface="+mj-cs"/>
              </a:rPr>
              <a:t>Controlling</a:t>
            </a:r>
          </a:p>
          <a:p>
            <a:pPr algn="r"/>
            <a:r>
              <a:rPr lang="en-US" sz="4400" dirty="0">
                <a:latin typeface="Kamerik205 8" panose="020B0803030600020004" pitchFamily="34" charset="0"/>
                <a:ea typeface="+mj-ea"/>
                <a:cs typeface="+mj-cs"/>
              </a:rPr>
              <a:t>Dominating</a:t>
            </a:r>
          </a:p>
        </p:txBody>
      </p:sp>
    </p:spTree>
    <p:extLst>
      <p:ext uri="{BB962C8B-B14F-4D97-AF65-F5344CB8AC3E}">
        <p14:creationId xmlns:p14="http://schemas.microsoft.com/office/powerpoint/2010/main" val="184316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right)">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0747-AC4A-512F-9137-C3CDA69C4815}"/>
              </a:ext>
            </a:extLst>
          </p:cNvPr>
          <p:cNvSpPr>
            <a:spLocks noGrp="1"/>
          </p:cNvSpPr>
          <p:nvPr>
            <p:ph type="title"/>
          </p:nvPr>
        </p:nvSpPr>
        <p:spPr/>
        <p:txBody>
          <a:bodyPr/>
          <a:lstStyle/>
          <a:p>
            <a:r>
              <a:rPr lang="en-US" dirty="0"/>
              <a:t>Force</a:t>
            </a:r>
          </a:p>
        </p:txBody>
      </p:sp>
      <p:pic>
        <p:nvPicPr>
          <p:cNvPr id="6" name="Content Placeholder 5">
            <a:extLst>
              <a:ext uri="{FF2B5EF4-FFF2-40B4-BE49-F238E27FC236}">
                <a16:creationId xmlns:a16="http://schemas.microsoft.com/office/drawing/2014/main" id="{BA29A29B-A8B4-33F3-E4FA-90C93DEA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80603E0B-C3DB-EA72-CF5D-5DA3CF3F72E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b="1" dirty="0">
                <a:solidFill>
                  <a:srgbClr val="EA5F2A"/>
                </a:solidFill>
              </a:rPr>
              <a:t>Pushing viewpoint at expense of another</a:t>
            </a:r>
          </a:p>
        </p:txBody>
      </p:sp>
    </p:spTree>
    <p:extLst>
      <p:ext uri="{BB962C8B-B14F-4D97-AF65-F5344CB8AC3E}">
        <p14:creationId xmlns:p14="http://schemas.microsoft.com/office/powerpoint/2010/main" val="4278457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0747-AC4A-512F-9137-C3CDA69C4815}"/>
              </a:ext>
            </a:extLst>
          </p:cNvPr>
          <p:cNvSpPr>
            <a:spLocks noGrp="1"/>
          </p:cNvSpPr>
          <p:nvPr>
            <p:ph type="title"/>
          </p:nvPr>
        </p:nvSpPr>
        <p:spPr/>
        <p:txBody>
          <a:bodyPr/>
          <a:lstStyle/>
          <a:p>
            <a:r>
              <a:rPr lang="en-US" dirty="0"/>
              <a:t>Force</a:t>
            </a:r>
          </a:p>
        </p:txBody>
      </p:sp>
      <p:pic>
        <p:nvPicPr>
          <p:cNvPr id="6" name="Content Placeholder 5">
            <a:extLst>
              <a:ext uri="{FF2B5EF4-FFF2-40B4-BE49-F238E27FC236}">
                <a16:creationId xmlns:a16="http://schemas.microsoft.com/office/drawing/2014/main" id="{BA29A29B-A8B4-33F3-E4FA-90C93DEA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80603E0B-C3DB-EA72-CF5D-5DA3CF3F72E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dirty="0"/>
              <a:t>Pushing viewpoint at expense of another</a:t>
            </a:r>
          </a:p>
          <a:p>
            <a:pPr marL="285750" indent="-285750">
              <a:buFont typeface="Arial" panose="020B0604020202020204" pitchFamily="34" charset="0"/>
              <a:buChar char="•"/>
            </a:pPr>
            <a:r>
              <a:rPr lang="en-US" sz="3200" b="1" dirty="0">
                <a:solidFill>
                  <a:srgbClr val="EA5F2A"/>
                </a:solidFill>
              </a:rPr>
              <a:t>Assertiveness is hallmark</a:t>
            </a:r>
          </a:p>
        </p:txBody>
      </p:sp>
    </p:spTree>
    <p:extLst>
      <p:ext uri="{BB962C8B-B14F-4D97-AF65-F5344CB8AC3E}">
        <p14:creationId xmlns:p14="http://schemas.microsoft.com/office/powerpoint/2010/main" val="36093207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0747-AC4A-512F-9137-C3CDA69C4815}"/>
              </a:ext>
            </a:extLst>
          </p:cNvPr>
          <p:cNvSpPr>
            <a:spLocks noGrp="1"/>
          </p:cNvSpPr>
          <p:nvPr>
            <p:ph type="title"/>
          </p:nvPr>
        </p:nvSpPr>
        <p:spPr/>
        <p:txBody>
          <a:bodyPr/>
          <a:lstStyle/>
          <a:p>
            <a:r>
              <a:rPr lang="en-US" dirty="0"/>
              <a:t>Force</a:t>
            </a:r>
          </a:p>
        </p:txBody>
      </p:sp>
      <p:pic>
        <p:nvPicPr>
          <p:cNvPr id="6" name="Content Placeholder 5">
            <a:extLst>
              <a:ext uri="{FF2B5EF4-FFF2-40B4-BE49-F238E27FC236}">
                <a16:creationId xmlns:a16="http://schemas.microsoft.com/office/drawing/2014/main" id="{BA29A29B-A8B4-33F3-E4FA-90C93DEA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80603E0B-C3DB-EA72-CF5D-5DA3CF3F72E6}"/>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dirty="0"/>
              <a:t>Pushing viewpoint at expense of another</a:t>
            </a:r>
          </a:p>
          <a:p>
            <a:pPr marL="285750" indent="-285750">
              <a:buFont typeface="Arial" panose="020B0604020202020204" pitchFamily="34" charset="0"/>
              <a:buChar char="•"/>
            </a:pPr>
            <a:r>
              <a:rPr lang="en-US" sz="3200" dirty="0"/>
              <a:t>Assertiveness is hallmark</a:t>
            </a:r>
          </a:p>
          <a:p>
            <a:pPr marL="285750" indent="-285750">
              <a:buFont typeface="Arial" panose="020B0604020202020204" pitchFamily="34" charset="0"/>
              <a:buChar char="•"/>
            </a:pPr>
            <a:r>
              <a:rPr lang="en-US" sz="3200" b="1" dirty="0">
                <a:solidFill>
                  <a:srgbClr val="EA5F2A"/>
                </a:solidFill>
              </a:rPr>
              <a:t>Addresses conflict head-on</a:t>
            </a:r>
          </a:p>
        </p:txBody>
      </p:sp>
      <p:sp>
        <p:nvSpPr>
          <p:cNvPr id="3" name="Rectangle 2">
            <a:extLst>
              <a:ext uri="{FF2B5EF4-FFF2-40B4-BE49-F238E27FC236}">
                <a16:creationId xmlns:a16="http://schemas.microsoft.com/office/drawing/2014/main" id="{3AAF7A71-12C2-53A7-3447-25C92BCF40EA}"/>
              </a:ext>
            </a:extLst>
          </p:cNvPr>
          <p:cNvSpPr/>
          <p:nvPr/>
        </p:nvSpPr>
        <p:spPr>
          <a:xfrm>
            <a:off x="839788" y="258841"/>
            <a:ext cx="355578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2">
                    <a:lumMod val="40000"/>
                    <a:lumOff val="60000"/>
                  </a:schemeClr>
                </a:solidFill>
              </a:rPr>
              <a:t>Win/Lose</a:t>
            </a:r>
          </a:p>
        </p:txBody>
      </p:sp>
    </p:spTree>
    <p:extLst>
      <p:ext uri="{BB962C8B-B14F-4D97-AF65-F5344CB8AC3E}">
        <p14:creationId xmlns:p14="http://schemas.microsoft.com/office/powerpoint/2010/main" val="299848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b="1" dirty="0">
                <a:solidFill>
                  <a:srgbClr val="EA5F2A"/>
                </a:solidFill>
              </a:rPr>
              <a:t>Other methods do not work</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1375843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dirty="0"/>
              <a:t>Other methods do not work</a:t>
            </a:r>
          </a:p>
          <a:p>
            <a:r>
              <a:rPr lang="en-US" b="1" dirty="0">
                <a:solidFill>
                  <a:srgbClr val="EA5F2A"/>
                </a:solidFill>
              </a:rPr>
              <a:t>Stand up for your rights</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921541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dirty="0"/>
              <a:t>Other methods do not work</a:t>
            </a:r>
          </a:p>
          <a:p>
            <a:r>
              <a:rPr lang="en-US" dirty="0"/>
              <a:t>Stand up for your rights</a:t>
            </a:r>
          </a:p>
          <a:p>
            <a:r>
              <a:rPr lang="en-US" b="1" dirty="0">
                <a:solidFill>
                  <a:srgbClr val="EA5F2A"/>
                </a:solidFill>
              </a:rPr>
              <a:t>Quick resolution is required</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725248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85DA-9587-18B9-6A43-4A84B43A58E4}"/>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E69FC9AF-CB49-BE55-DD90-007A1B75B2B2}"/>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2EC72DAF-7B05-27F3-891C-499769AF1D8A}"/>
              </a:ext>
            </a:extLst>
          </p:cNvPr>
          <p:cNvSpPr>
            <a:spLocks noGrp="1"/>
          </p:cNvSpPr>
          <p:nvPr>
            <p:ph sz="quarter" idx="4"/>
          </p:nvPr>
        </p:nvSpPr>
        <p:spPr/>
        <p:txBody>
          <a:bodyPr/>
          <a:lstStyle/>
          <a:p>
            <a:r>
              <a:rPr lang="en-US" dirty="0"/>
              <a:t>Other methods do not work</a:t>
            </a:r>
          </a:p>
          <a:p>
            <a:r>
              <a:rPr lang="en-US" dirty="0"/>
              <a:t>Stand up for your rights</a:t>
            </a:r>
          </a:p>
          <a:p>
            <a:r>
              <a:rPr lang="en-US" dirty="0"/>
              <a:t>Quick resolution is required</a:t>
            </a:r>
          </a:p>
          <a:p>
            <a:r>
              <a:rPr lang="en-US" b="1" dirty="0">
                <a:solidFill>
                  <a:srgbClr val="EA5F2A"/>
                </a:solidFill>
              </a:rPr>
              <a:t>Last resort to long-lasting conflict</a:t>
            </a:r>
          </a:p>
        </p:txBody>
      </p:sp>
      <p:pic>
        <p:nvPicPr>
          <p:cNvPr id="8" name="Picture 7">
            <a:extLst>
              <a:ext uri="{FF2B5EF4-FFF2-40B4-BE49-F238E27FC236}">
                <a16:creationId xmlns:a16="http://schemas.microsoft.com/office/drawing/2014/main" id="{6E638331-5EE3-1F77-AF87-97FF4E096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3541731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FE82-CC04-5A7A-71B9-4DCFBD5C1FF6}"/>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CA87AD74-1427-FBE0-A58D-624ED52A162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5E8F3675-9D91-7488-9548-A16A8D4AF9EF}"/>
              </a:ext>
            </a:extLst>
          </p:cNvPr>
          <p:cNvSpPr>
            <a:spLocks noGrp="1"/>
          </p:cNvSpPr>
          <p:nvPr>
            <p:ph sz="half" idx="2"/>
          </p:nvPr>
        </p:nvSpPr>
        <p:spPr/>
        <p:txBody>
          <a:bodyPr/>
          <a:lstStyle/>
          <a:p>
            <a:r>
              <a:rPr lang="en-US" b="1" dirty="0">
                <a:solidFill>
                  <a:srgbClr val="EA5F2A"/>
                </a:solidFill>
              </a:rPr>
              <a:t>Quick resolution</a:t>
            </a:r>
          </a:p>
        </p:txBody>
      </p:sp>
      <p:pic>
        <p:nvPicPr>
          <p:cNvPr id="7" name="Picture 6">
            <a:extLst>
              <a:ext uri="{FF2B5EF4-FFF2-40B4-BE49-F238E27FC236}">
                <a16:creationId xmlns:a16="http://schemas.microsoft.com/office/drawing/2014/main" id="{64E12BDF-8C4A-1394-6880-8CF466509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508500"/>
          </a:xfrm>
          <a:prstGeom prst="rect">
            <a:avLst/>
          </a:prstGeom>
        </p:spPr>
      </p:pic>
    </p:spTree>
    <p:extLst>
      <p:ext uri="{BB962C8B-B14F-4D97-AF65-F5344CB8AC3E}">
        <p14:creationId xmlns:p14="http://schemas.microsoft.com/office/powerpoint/2010/main" val="3779248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1598452"/>
            <a:ext cx="9371544" cy="4695238"/>
          </a:xfrm>
          <a:prstGeom prst="rect">
            <a:avLst/>
          </a:prstGeom>
        </p:spPr>
      </p:pic>
    </p:spTree>
    <p:extLst>
      <p:ext uri="{BB962C8B-B14F-4D97-AF65-F5344CB8AC3E}">
        <p14:creationId xmlns:p14="http://schemas.microsoft.com/office/powerpoint/2010/main" val="281242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FE82-CC04-5A7A-71B9-4DCFBD5C1FF6}"/>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CA87AD74-1427-FBE0-A58D-624ED52A1625}"/>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5E8F3675-9D91-7488-9548-A16A8D4AF9EF}"/>
              </a:ext>
            </a:extLst>
          </p:cNvPr>
          <p:cNvSpPr>
            <a:spLocks noGrp="1"/>
          </p:cNvSpPr>
          <p:nvPr>
            <p:ph sz="half" idx="2"/>
          </p:nvPr>
        </p:nvSpPr>
        <p:spPr/>
        <p:txBody>
          <a:bodyPr/>
          <a:lstStyle/>
          <a:p>
            <a:r>
              <a:rPr lang="en-US" dirty="0"/>
              <a:t>Quick resolution</a:t>
            </a:r>
          </a:p>
          <a:p>
            <a:r>
              <a:rPr lang="en-US" b="1" dirty="0">
                <a:solidFill>
                  <a:srgbClr val="EA5F2A"/>
                </a:solidFill>
              </a:rPr>
              <a:t>Increases self-esteem/respect</a:t>
            </a:r>
          </a:p>
        </p:txBody>
      </p:sp>
      <p:pic>
        <p:nvPicPr>
          <p:cNvPr id="7" name="Picture 6">
            <a:extLst>
              <a:ext uri="{FF2B5EF4-FFF2-40B4-BE49-F238E27FC236}">
                <a16:creationId xmlns:a16="http://schemas.microsoft.com/office/drawing/2014/main" id="{64E12BDF-8C4A-1394-6880-8CF466509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024" y="1681163"/>
            <a:ext cx="5183188" cy="4508500"/>
          </a:xfrm>
          <a:prstGeom prst="rect">
            <a:avLst/>
          </a:prstGeom>
        </p:spPr>
      </p:pic>
    </p:spTree>
    <p:extLst>
      <p:ext uri="{BB962C8B-B14F-4D97-AF65-F5344CB8AC3E}">
        <p14:creationId xmlns:p14="http://schemas.microsoft.com/office/powerpoint/2010/main" val="1105835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b="1" dirty="0">
                <a:solidFill>
                  <a:srgbClr val="EA5F2A"/>
                </a:solidFill>
              </a:rPr>
              <a:t>Negatively affect relationship</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1768000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dirty="0"/>
              <a:t>Negatively affect relationship</a:t>
            </a:r>
          </a:p>
          <a:p>
            <a:r>
              <a:rPr lang="en-US" b="1" dirty="0">
                <a:solidFill>
                  <a:srgbClr val="EA5F2A"/>
                </a:solidFill>
              </a:rPr>
              <a:t>Opponent reacts in same way</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37037271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dirty="0"/>
              <a:t>Negatively affect relationship</a:t>
            </a:r>
          </a:p>
          <a:p>
            <a:r>
              <a:rPr lang="en-US" dirty="0"/>
              <a:t>Opponent reacts in same way</a:t>
            </a:r>
          </a:p>
          <a:p>
            <a:r>
              <a:rPr lang="en-US" b="1" dirty="0">
                <a:solidFill>
                  <a:srgbClr val="EA5F2A"/>
                </a:solidFill>
              </a:rPr>
              <a:t>Lots of energy</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430889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6DC5-0139-2A9D-0036-F6762CA1AD02}"/>
              </a:ext>
            </a:extLst>
          </p:cNvPr>
          <p:cNvSpPr>
            <a:spLocks noGrp="1"/>
          </p:cNvSpPr>
          <p:nvPr>
            <p:ph type="title"/>
          </p:nvPr>
        </p:nvSpPr>
        <p:spPr/>
        <p:txBody>
          <a:bodyPr/>
          <a:lstStyle/>
          <a:p>
            <a:r>
              <a:rPr lang="en-US" dirty="0"/>
              <a:t>Force</a:t>
            </a:r>
          </a:p>
        </p:txBody>
      </p:sp>
      <p:sp>
        <p:nvSpPr>
          <p:cNvPr id="5" name="Text Placeholder 4">
            <a:extLst>
              <a:ext uri="{FF2B5EF4-FFF2-40B4-BE49-F238E27FC236}">
                <a16:creationId xmlns:a16="http://schemas.microsoft.com/office/drawing/2014/main" id="{3109CB8A-1ECA-5321-B3AF-1224063DBCC1}"/>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1CAA7609-03F0-1EAF-A386-CD861D3D5557}"/>
              </a:ext>
            </a:extLst>
          </p:cNvPr>
          <p:cNvSpPr>
            <a:spLocks noGrp="1"/>
          </p:cNvSpPr>
          <p:nvPr>
            <p:ph sz="quarter" idx="4"/>
          </p:nvPr>
        </p:nvSpPr>
        <p:spPr/>
        <p:txBody>
          <a:bodyPr/>
          <a:lstStyle/>
          <a:p>
            <a:r>
              <a:rPr lang="en-US" dirty="0"/>
              <a:t>Negatively affect relationship</a:t>
            </a:r>
          </a:p>
          <a:p>
            <a:r>
              <a:rPr lang="en-US" dirty="0"/>
              <a:t>Opponent reacts in same way</a:t>
            </a:r>
          </a:p>
          <a:p>
            <a:r>
              <a:rPr lang="en-US" dirty="0"/>
              <a:t>Lots of energy</a:t>
            </a:r>
          </a:p>
          <a:p>
            <a:r>
              <a:rPr lang="en-US" b="1" dirty="0">
                <a:solidFill>
                  <a:srgbClr val="EA5F2A"/>
                </a:solidFill>
              </a:rPr>
              <a:t>Cannot take advantage of other side’s position</a:t>
            </a:r>
          </a:p>
        </p:txBody>
      </p:sp>
      <p:pic>
        <p:nvPicPr>
          <p:cNvPr id="7" name="Picture 6">
            <a:extLst>
              <a:ext uri="{FF2B5EF4-FFF2-40B4-BE49-F238E27FC236}">
                <a16:creationId xmlns:a16="http://schemas.microsoft.com/office/drawing/2014/main" id="{E77B1089-E7C5-5A3A-A24F-806735C94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81163"/>
            <a:ext cx="5183188" cy="4508500"/>
          </a:xfrm>
          <a:prstGeom prst="rect">
            <a:avLst/>
          </a:prstGeom>
        </p:spPr>
      </p:pic>
    </p:spTree>
    <p:extLst>
      <p:ext uri="{BB962C8B-B14F-4D97-AF65-F5344CB8AC3E}">
        <p14:creationId xmlns:p14="http://schemas.microsoft.com/office/powerpoint/2010/main" val="36473332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EA87-F317-58F5-B50E-A98E194E6C72}"/>
              </a:ext>
            </a:extLst>
          </p:cNvPr>
          <p:cNvSpPr>
            <a:spLocks noGrp="1"/>
          </p:cNvSpPr>
          <p:nvPr>
            <p:ph type="title"/>
          </p:nvPr>
        </p:nvSpPr>
        <p:spPr/>
        <p:txBody>
          <a:bodyPr/>
          <a:lstStyle/>
          <a:p>
            <a:r>
              <a:rPr lang="en-US" dirty="0"/>
              <a:t>Withdrawal</a:t>
            </a:r>
          </a:p>
        </p:txBody>
      </p:sp>
      <p:pic>
        <p:nvPicPr>
          <p:cNvPr id="5" name="Content Placeholder 4">
            <a:extLst>
              <a:ext uri="{FF2B5EF4-FFF2-40B4-BE49-F238E27FC236}">
                <a16:creationId xmlns:a16="http://schemas.microsoft.com/office/drawing/2014/main" id="{47053895-8359-58AC-4E5B-BFB8EC0D64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10515600" cy="4351338"/>
          </a:xfrm>
        </p:spPr>
      </p:pic>
      <p:sp>
        <p:nvSpPr>
          <p:cNvPr id="6" name="TextBox 5">
            <a:extLst>
              <a:ext uri="{FF2B5EF4-FFF2-40B4-BE49-F238E27FC236}">
                <a16:creationId xmlns:a16="http://schemas.microsoft.com/office/drawing/2014/main" id="{3BB94AC6-4DFD-ADEB-9A5A-A5A7666975BE}"/>
              </a:ext>
            </a:extLst>
          </p:cNvPr>
          <p:cNvSpPr txBox="1"/>
          <p:nvPr/>
        </p:nvSpPr>
        <p:spPr>
          <a:xfrm>
            <a:off x="7872761" y="5407522"/>
            <a:ext cx="3481039" cy="769441"/>
          </a:xfrm>
          <a:prstGeom prst="rect">
            <a:avLst/>
          </a:prstGeom>
          <a:solidFill>
            <a:srgbClr val="F2EEF1">
              <a:alpha val="59000"/>
            </a:srgbClr>
          </a:solidFill>
        </p:spPr>
        <p:txBody>
          <a:bodyPr wrap="square">
            <a:spAutoFit/>
          </a:bodyPr>
          <a:lstStyle/>
          <a:p>
            <a:pPr algn="r"/>
            <a:r>
              <a:rPr lang="en-US" sz="4400" dirty="0">
                <a:latin typeface="Kamerik205 8" panose="020B0803030600020004" pitchFamily="34" charset="0"/>
                <a:ea typeface="+mj-ea"/>
                <a:cs typeface="+mj-cs"/>
              </a:rPr>
              <a:t>Avoidance</a:t>
            </a:r>
          </a:p>
        </p:txBody>
      </p:sp>
    </p:spTree>
    <p:extLst>
      <p:ext uri="{BB962C8B-B14F-4D97-AF65-F5344CB8AC3E}">
        <p14:creationId xmlns:p14="http://schemas.microsoft.com/office/powerpoint/2010/main" val="33046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F077-496F-A123-8357-01EC404C7C3D}"/>
              </a:ext>
            </a:extLst>
          </p:cNvPr>
          <p:cNvSpPr>
            <a:spLocks noGrp="1"/>
          </p:cNvSpPr>
          <p:nvPr>
            <p:ph type="title"/>
          </p:nvPr>
        </p:nvSpPr>
        <p:spPr/>
        <p:txBody>
          <a:bodyPr/>
          <a:lstStyle/>
          <a:p>
            <a:r>
              <a:rPr lang="en-US" dirty="0"/>
              <a:t>Withdrawal</a:t>
            </a:r>
          </a:p>
        </p:txBody>
      </p:sp>
      <p:pic>
        <p:nvPicPr>
          <p:cNvPr id="6" name="Content Placeholder 5">
            <a:extLst>
              <a:ext uri="{FF2B5EF4-FFF2-40B4-BE49-F238E27FC236}">
                <a16:creationId xmlns:a16="http://schemas.microsoft.com/office/drawing/2014/main" id="{CD39DD19-FB29-7016-EAB9-DF53ECB8B2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641"/>
            <a:ext cx="6172200" cy="4115192"/>
          </a:xfrm>
        </p:spPr>
      </p:pic>
      <p:sp>
        <p:nvSpPr>
          <p:cNvPr id="4" name="Text Placeholder 3">
            <a:extLst>
              <a:ext uri="{FF2B5EF4-FFF2-40B4-BE49-F238E27FC236}">
                <a16:creationId xmlns:a16="http://schemas.microsoft.com/office/drawing/2014/main" id="{97412F32-A73A-86A3-77AE-D73F177908B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b="1" dirty="0">
                <a:solidFill>
                  <a:srgbClr val="EA5F2A"/>
                </a:solidFill>
              </a:rPr>
              <a:t>Retreat or postpone a decision on a problem</a:t>
            </a:r>
          </a:p>
        </p:txBody>
      </p:sp>
    </p:spTree>
    <p:extLst>
      <p:ext uri="{BB962C8B-B14F-4D97-AF65-F5344CB8AC3E}">
        <p14:creationId xmlns:p14="http://schemas.microsoft.com/office/powerpoint/2010/main" val="1205688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F077-496F-A123-8357-01EC404C7C3D}"/>
              </a:ext>
            </a:extLst>
          </p:cNvPr>
          <p:cNvSpPr>
            <a:spLocks noGrp="1"/>
          </p:cNvSpPr>
          <p:nvPr>
            <p:ph type="title"/>
          </p:nvPr>
        </p:nvSpPr>
        <p:spPr/>
        <p:txBody>
          <a:bodyPr/>
          <a:lstStyle/>
          <a:p>
            <a:r>
              <a:rPr lang="en-US" dirty="0"/>
              <a:t>Withdrawal</a:t>
            </a:r>
          </a:p>
        </p:txBody>
      </p:sp>
      <p:pic>
        <p:nvPicPr>
          <p:cNvPr id="6" name="Content Placeholder 5">
            <a:extLst>
              <a:ext uri="{FF2B5EF4-FFF2-40B4-BE49-F238E27FC236}">
                <a16:creationId xmlns:a16="http://schemas.microsoft.com/office/drawing/2014/main" id="{CD39DD19-FB29-7016-EAB9-DF53ECB8B2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641"/>
            <a:ext cx="6172200" cy="4115192"/>
          </a:xfrm>
        </p:spPr>
      </p:pic>
      <p:sp>
        <p:nvSpPr>
          <p:cNvPr id="4" name="Text Placeholder 3">
            <a:extLst>
              <a:ext uri="{FF2B5EF4-FFF2-40B4-BE49-F238E27FC236}">
                <a16:creationId xmlns:a16="http://schemas.microsoft.com/office/drawing/2014/main" id="{97412F32-A73A-86A3-77AE-D73F177908B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Retreat or postpone a decision on a problem</a:t>
            </a:r>
          </a:p>
          <a:p>
            <a:pPr marL="285750" indent="-285750">
              <a:buFont typeface="Arial" panose="020B0604020202020204" pitchFamily="34" charset="0"/>
              <a:buChar char="•"/>
            </a:pPr>
            <a:r>
              <a:rPr lang="en-US" sz="2800" b="1" dirty="0">
                <a:solidFill>
                  <a:srgbClr val="EA5F2A"/>
                </a:solidFill>
              </a:rPr>
              <a:t>Not best choice for resolving conflict</a:t>
            </a:r>
          </a:p>
        </p:txBody>
      </p:sp>
    </p:spTree>
    <p:extLst>
      <p:ext uri="{BB962C8B-B14F-4D97-AF65-F5344CB8AC3E}">
        <p14:creationId xmlns:p14="http://schemas.microsoft.com/office/powerpoint/2010/main" val="30321607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F077-496F-A123-8357-01EC404C7C3D}"/>
              </a:ext>
            </a:extLst>
          </p:cNvPr>
          <p:cNvSpPr>
            <a:spLocks noGrp="1"/>
          </p:cNvSpPr>
          <p:nvPr>
            <p:ph type="title"/>
          </p:nvPr>
        </p:nvSpPr>
        <p:spPr/>
        <p:txBody>
          <a:bodyPr/>
          <a:lstStyle/>
          <a:p>
            <a:r>
              <a:rPr lang="en-US" dirty="0"/>
              <a:t>Withdrawal</a:t>
            </a:r>
          </a:p>
        </p:txBody>
      </p:sp>
      <p:pic>
        <p:nvPicPr>
          <p:cNvPr id="6" name="Content Placeholder 5">
            <a:extLst>
              <a:ext uri="{FF2B5EF4-FFF2-40B4-BE49-F238E27FC236}">
                <a16:creationId xmlns:a16="http://schemas.microsoft.com/office/drawing/2014/main" id="{CD39DD19-FB29-7016-EAB9-DF53ECB8B2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641"/>
            <a:ext cx="6172200" cy="4115192"/>
          </a:xfrm>
        </p:spPr>
      </p:pic>
      <p:sp>
        <p:nvSpPr>
          <p:cNvPr id="4" name="Text Placeholder 3">
            <a:extLst>
              <a:ext uri="{FF2B5EF4-FFF2-40B4-BE49-F238E27FC236}">
                <a16:creationId xmlns:a16="http://schemas.microsoft.com/office/drawing/2014/main" id="{97412F32-A73A-86A3-77AE-D73F177908B4}"/>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Retreat or postpone a decision on a problem</a:t>
            </a:r>
          </a:p>
          <a:p>
            <a:pPr marL="285750" indent="-285750">
              <a:buFont typeface="Arial" panose="020B0604020202020204" pitchFamily="34" charset="0"/>
              <a:buChar char="•"/>
            </a:pPr>
            <a:r>
              <a:rPr lang="en-US" sz="2800" dirty="0"/>
              <a:t>Not best choice for resolving conflict</a:t>
            </a:r>
          </a:p>
          <a:p>
            <a:pPr marL="285750" indent="-285750">
              <a:buFont typeface="Arial" panose="020B0604020202020204" pitchFamily="34" charset="0"/>
              <a:buChar char="•"/>
            </a:pPr>
            <a:r>
              <a:rPr lang="en-US" sz="2800" b="1" dirty="0">
                <a:solidFill>
                  <a:srgbClr val="EA5F2A"/>
                </a:solidFill>
              </a:rPr>
              <a:t>Not giving up – sidestepping or postponing</a:t>
            </a:r>
          </a:p>
        </p:txBody>
      </p:sp>
    </p:spTree>
    <p:extLst>
      <p:ext uri="{BB962C8B-B14F-4D97-AF65-F5344CB8AC3E}">
        <p14:creationId xmlns:p14="http://schemas.microsoft.com/office/powerpoint/2010/main" val="39215321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b="1" dirty="0">
                <a:solidFill>
                  <a:srgbClr val="EA5F2A"/>
                </a:solidFill>
              </a:rPr>
              <a:t>Trivial issue not worth effort</a:t>
            </a:r>
          </a:p>
        </p:txBody>
      </p:sp>
    </p:spTree>
    <p:extLst>
      <p:ext uri="{BB962C8B-B14F-4D97-AF65-F5344CB8AC3E}">
        <p14:creationId xmlns:p14="http://schemas.microsoft.com/office/powerpoint/2010/main" val="291333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CB201-A86D-3B8C-817B-8C25B33AD99D}"/>
              </a:ext>
            </a:extLst>
          </p:cNvPr>
          <p:cNvSpPr/>
          <p:nvPr/>
        </p:nvSpPr>
        <p:spPr>
          <a:xfrm>
            <a:off x="1230086" y="1556657"/>
            <a:ext cx="9655628" cy="4778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1355CC4-7A2E-1596-0081-A25F9ADF31A0}"/>
              </a:ext>
            </a:extLst>
          </p:cNvPr>
          <p:cNvSpPr>
            <a:spLocks noGrp="1"/>
          </p:cNvSpPr>
          <p:nvPr>
            <p:ph type="title"/>
          </p:nvPr>
        </p:nvSpPr>
        <p:spPr/>
        <p:txBody>
          <a:bodyPr/>
          <a:lstStyle/>
          <a:p>
            <a:r>
              <a:rPr lang="en-US" dirty="0"/>
              <a:t>What is Conflict Resolution</a:t>
            </a:r>
          </a:p>
        </p:txBody>
      </p:sp>
      <p:pic>
        <p:nvPicPr>
          <p:cNvPr id="10" name="Picture 9">
            <a:extLst>
              <a:ext uri="{FF2B5EF4-FFF2-40B4-BE49-F238E27FC236}">
                <a16:creationId xmlns:a16="http://schemas.microsoft.com/office/drawing/2014/main" id="{0888BFF8-DB0F-2C7C-6720-0CBC37BB6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10227" y="2440944"/>
            <a:ext cx="9371544" cy="3010253"/>
          </a:xfrm>
          <a:prstGeom prst="rect">
            <a:avLst/>
          </a:prstGeom>
        </p:spPr>
      </p:pic>
    </p:spTree>
    <p:extLst>
      <p:ext uri="{BB962C8B-B14F-4D97-AF65-F5344CB8AC3E}">
        <p14:creationId xmlns:p14="http://schemas.microsoft.com/office/powerpoint/2010/main" val="27551015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b="1" dirty="0">
                <a:solidFill>
                  <a:srgbClr val="EA5F2A"/>
                </a:solidFill>
              </a:rPr>
              <a:t>More important pressing issues</a:t>
            </a:r>
          </a:p>
        </p:txBody>
      </p:sp>
    </p:spTree>
    <p:extLst>
      <p:ext uri="{BB962C8B-B14F-4D97-AF65-F5344CB8AC3E}">
        <p14:creationId xmlns:p14="http://schemas.microsoft.com/office/powerpoint/2010/main" val="35483861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b="1" dirty="0">
                <a:solidFill>
                  <a:srgbClr val="EA5F2A"/>
                </a:solidFill>
              </a:rPr>
              <a:t>When postponing response is beneficial</a:t>
            </a:r>
          </a:p>
        </p:txBody>
      </p:sp>
    </p:spTree>
    <p:extLst>
      <p:ext uri="{BB962C8B-B14F-4D97-AF65-F5344CB8AC3E}">
        <p14:creationId xmlns:p14="http://schemas.microsoft.com/office/powerpoint/2010/main" val="1209614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dirty="0"/>
              <a:t>When postponing response is beneficial</a:t>
            </a:r>
          </a:p>
          <a:p>
            <a:r>
              <a:rPr lang="en-US" b="1" dirty="0">
                <a:solidFill>
                  <a:srgbClr val="EA5F2A"/>
                </a:solidFill>
              </a:rPr>
              <a:t>No chance of getting concerns met</a:t>
            </a:r>
          </a:p>
        </p:txBody>
      </p:sp>
    </p:spTree>
    <p:extLst>
      <p:ext uri="{BB962C8B-B14F-4D97-AF65-F5344CB8AC3E}">
        <p14:creationId xmlns:p14="http://schemas.microsoft.com/office/powerpoint/2010/main" val="37044006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dirty="0"/>
              <a:t>When postponing response is beneficial</a:t>
            </a:r>
          </a:p>
          <a:p>
            <a:r>
              <a:rPr lang="en-US" dirty="0"/>
              <a:t>No chance of getting concerns met</a:t>
            </a:r>
          </a:p>
          <a:p>
            <a:r>
              <a:rPr lang="en-US" b="1" dirty="0">
                <a:solidFill>
                  <a:srgbClr val="EA5F2A"/>
                </a:solidFill>
              </a:rPr>
              <a:t>Have to deal with hostility</a:t>
            </a:r>
          </a:p>
        </p:txBody>
      </p:sp>
    </p:spTree>
    <p:extLst>
      <p:ext uri="{BB962C8B-B14F-4D97-AF65-F5344CB8AC3E}">
        <p14:creationId xmlns:p14="http://schemas.microsoft.com/office/powerpoint/2010/main" val="36229835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026A-24A2-1C79-AFCA-90062FE58355}"/>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18A82A1D-B6AD-FD79-79C8-8CD73FA9BE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1690688"/>
            <a:ext cx="5157787" cy="4498975"/>
          </a:xfrm>
        </p:spPr>
      </p:pic>
      <p:sp>
        <p:nvSpPr>
          <p:cNvPr id="5" name="Text Placeholder 4">
            <a:extLst>
              <a:ext uri="{FF2B5EF4-FFF2-40B4-BE49-F238E27FC236}">
                <a16:creationId xmlns:a16="http://schemas.microsoft.com/office/drawing/2014/main" id="{BB9EC566-6420-24D6-7FB6-F842238D7466}"/>
              </a:ext>
            </a:extLst>
          </p:cNvPr>
          <p:cNvSpPr>
            <a:spLocks noGrp="1"/>
          </p:cNvSpPr>
          <p:nvPr>
            <p:ph type="body" sz="quarter" idx="3"/>
          </p:nvPr>
        </p:nvSpPr>
        <p:spPr/>
        <p:txBody>
          <a:bodyPr>
            <a:normAutofit lnSpcReduction="10000"/>
          </a:bodyPr>
          <a:lstStyle/>
          <a:p>
            <a:r>
              <a:rPr lang="en-US" sz="3100" dirty="0">
                <a:solidFill>
                  <a:srgbClr val="00B050"/>
                </a:solidFill>
              </a:rPr>
              <a:t>When to use?</a:t>
            </a:r>
          </a:p>
        </p:txBody>
      </p:sp>
      <p:sp>
        <p:nvSpPr>
          <p:cNvPr id="6" name="Content Placeholder 5">
            <a:extLst>
              <a:ext uri="{FF2B5EF4-FFF2-40B4-BE49-F238E27FC236}">
                <a16:creationId xmlns:a16="http://schemas.microsoft.com/office/drawing/2014/main" id="{603E1749-5489-6C2A-A3C2-032C7CF3CB29}"/>
              </a:ext>
            </a:extLst>
          </p:cNvPr>
          <p:cNvSpPr>
            <a:spLocks noGrp="1"/>
          </p:cNvSpPr>
          <p:nvPr>
            <p:ph sz="quarter" idx="4"/>
          </p:nvPr>
        </p:nvSpPr>
        <p:spPr/>
        <p:txBody>
          <a:bodyPr/>
          <a:lstStyle/>
          <a:p>
            <a:r>
              <a:rPr lang="en-US" dirty="0"/>
              <a:t>Trivial issue not worth effort</a:t>
            </a:r>
          </a:p>
          <a:p>
            <a:r>
              <a:rPr lang="en-US" dirty="0"/>
              <a:t>More important pressing issues</a:t>
            </a:r>
          </a:p>
          <a:p>
            <a:r>
              <a:rPr lang="en-US" dirty="0"/>
              <a:t>When postponing response is beneficial</a:t>
            </a:r>
          </a:p>
          <a:p>
            <a:r>
              <a:rPr lang="en-US" dirty="0"/>
              <a:t>No chance of getting concerns met</a:t>
            </a:r>
          </a:p>
          <a:p>
            <a:r>
              <a:rPr lang="en-US" dirty="0"/>
              <a:t>Have to deal with hostility</a:t>
            </a:r>
          </a:p>
          <a:p>
            <a:r>
              <a:rPr lang="en-US" b="1" dirty="0">
                <a:solidFill>
                  <a:srgbClr val="EA5F2A"/>
                </a:solidFill>
              </a:rPr>
              <a:t>Unable to handle conflict</a:t>
            </a:r>
          </a:p>
        </p:txBody>
      </p:sp>
    </p:spTree>
    <p:extLst>
      <p:ext uri="{BB962C8B-B14F-4D97-AF65-F5344CB8AC3E}">
        <p14:creationId xmlns:p14="http://schemas.microsoft.com/office/powerpoint/2010/main" val="5915861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b="1" dirty="0">
                <a:solidFill>
                  <a:srgbClr val="EA5F2A"/>
                </a:solidFill>
              </a:rPr>
              <a:t>Postpone until you are in a more favorable circumstance</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270889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dirty="0"/>
              <a:t>Postpone until you are in a more favorable circumstance</a:t>
            </a:r>
          </a:p>
          <a:p>
            <a:r>
              <a:rPr lang="en-US" b="1" dirty="0">
                <a:solidFill>
                  <a:srgbClr val="EA5F2A"/>
                </a:solidFill>
              </a:rPr>
              <a:t>Low stress approach</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13720507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dirty="0"/>
              <a:t>Postpone until you are in a more favorable circumstance</a:t>
            </a:r>
          </a:p>
          <a:p>
            <a:r>
              <a:rPr lang="en-US" dirty="0"/>
              <a:t>Low stress approach</a:t>
            </a:r>
          </a:p>
          <a:p>
            <a:r>
              <a:rPr lang="en-US" b="1" dirty="0">
                <a:solidFill>
                  <a:srgbClr val="EA5F2A"/>
                </a:solidFill>
              </a:rPr>
              <a:t>Ability/time to focus on more important/urgent issues</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24642033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AC2-B796-C03B-435A-D89AF853C616}"/>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A4788E9E-9118-B801-6225-8A24A1FDDEDB}"/>
              </a:ext>
            </a:extLst>
          </p:cNvPr>
          <p:cNvSpPr>
            <a:spLocks noGrp="1"/>
          </p:cNvSpPr>
          <p:nvPr>
            <p:ph type="body" idx="1"/>
          </p:nvPr>
        </p:nvSpPr>
        <p:spPr/>
        <p:txBody>
          <a:bodyPr>
            <a:normAutofit lnSpcReduction="10000"/>
          </a:bodyPr>
          <a:lstStyle/>
          <a:p>
            <a:r>
              <a:rPr lang="en-US" sz="3100" dirty="0">
                <a:solidFill>
                  <a:srgbClr val="00B050"/>
                </a:solidFill>
              </a:rPr>
              <a:t>Advantages</a:t>
            </a:r>
          </a:p>
        </p:txBody>
      </p:sp>
      <p:sp>
        <p:nvSpPr>
          <p:cNvPr id="4" name="Content Placeholder 3">
            <a:extLst>
              <a:ext uri="{FF2B5EF4-FFF2-40B4-BE49-F238E27FC236}">
                <a16:creationId xmlns:a16="http://schemas.microsoft.com/office/drawing/2014/main" id="{4269CD49-67CB-3AEF-D73B-6F681F9FB219}"/>
              </a:ext>
            </a:extLst>
          </p:cNvPr>
          <p:cNvSpPr>
            <a:spLocks noGrp="1"/>
          </p:cNvSpPr>
          <p:nvPr>
            <p:ph sz="half" idx="2"/>
          </p:nvPr>
        </p:nvSpPr>
        <p:spPr/>
        <p:txBody>
          <a:bodyPr/>
          <a:lstStyle/>
          <a:p>
            <a:r>
              <a:rPr lang="en-US" dirty="0"/>
              <a:t>Postpone until you are in a more favorable circumstance</a:t>
            </a:r>
          </a:p>
          <a:p>
            <a:r>
              <a:rPr lang="en-US" dirty="0"/>
              <a:t>Low stress approach</a:t>
            </a:r>
          </a:p>
          <a:p>
            <a:r>
              <a:rPr lang="en-US" dirty="0"/>
              <a:t>Ability/time to focus on more important/urgent issues</a:t>
            </a:r>
          </a:p>
          <a:p>
            <a:r>
              <a:rPr lang="en-US" b="1" dirty="0">
                <a:solidFill>
                  <a:srgbClr val="EA5F2A"/>
                </a:solidFill>
              </a:rPr>
              <a:t>Time to be better prepared</a:t>
            </a:r>
          </a:p>
        </p:txBody>
      </p:sp>
      <p:pic>
        <p:nvPicPr>
          <p:cNvPr id="7" name="Content Placeholder 7">
            <a:extLst>
              <a:ext uri="{FF2B5EF4-FFF2-40B4-BE49-F238E27FC236}">
                <a16:creationId xmlns:a16="http://schemas.microsoft.com/office/drawing/2014/main" id="{C82C8E60-BFF7-406D-690A-4DD0C5A37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1690688"/>
            <a:ext cx="5157787" cy="4498975"/>
          </a:xfrm>
          <a:prstGeom prst="rect">
            <a:avLst/>
          </a:prstGeom>
        </p:spPr>
      </p:pic>
    </p:spTree>
    <p:extLst>
      <p:ext uri="{BB962C8B-B14F-4D97-AF65-F5344CB8AC3E}">
        <p14:creationId xmlns:p14="http://schemas.microsoft.com/office/powerpoint/2010/main" val="1575903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C5A7-0985-C50D-6A7A-D752DBAD2D12}"/>
              </a:ext>
            </a:extLst>
          </p:cNvPr>
          <p:cNvSpPr>
            <a:spLocks noGrp="1"/>
          </p:cNvSpPr>
          <p:nvPr>
            <p:ph type="title"/>
          </p:nvPr>
        </p:nvSpPr>
        <p:spPr/>
        <p:txBody>
          <a:bodyPr/>
          <a:lstStyle/>
          <a:p>
            <a:r>
              <a:rPr lang="en-US" dirty="0"/>
              <a:t>Withdrawal</a:t>
            </a:r>
          </a:p>
        </p:txBody>
      </p:sp>
      <p:sp>
        <p:nvSpPr>
          <p:cNvPr id="5" name="Text Placeholder 4">
            <a:extLst>
              <a:ext uri="{FF2B5EF4-FFF2-40B4-BE49-F238E27FC236}">
                <a16:creationId xmlns:a16="http://schemas.microsoft.com/office/drawing/2014/main" id="{EA64CD14-B888-4C2F-3CEA-6EC763796AF3}"/>
              </a:ext>
            </a:extLst>
          </p:cNvPr>
          <p:cNvSpPr>
            <a:spLocks noGrp="1"/>
          </p:cNvSpPr>
          <p:nvPr>
            <p:ph type="body" sz="quarter" idx="3"/>
          </p:nvPr>
        </p:nvSpPr>
        <p:spPr/>
        <p:txBody>
          <a:bodyPr>
            <a:normAutofit lnSpcReduction="10000"/>
          </a:bodyPr>
          <a:lstStyle/>
          <a:p>
            <a:r>
              <a:rPr lang="en-US" sz="3100" dirty="0">
                <a:solidFill>
                  <a:srgbClr val="00B050"/>
                </a:solidFill>
              </a:rPr>
              <a:t>Disadvantages</a:t>
            </a:r>
          </a:p>
        </p:txBody>
      </p:sp>
      <p:sp>
        <p:nvSpPr>
          <p:cNvPr id="6" name="Content Placeholder 5">
            <a:extLst>
              <a:ext uri="{FF2B5EF4-FFF2-40B4-BE49-F238E27FC236}">
                <a16:creationId xmlns:a16="http://schemas.microsoft.com/office/drawing/2014/main" id="{8B934877-1E76-E93A-77F6-32614857E294}"/>
              </a:ext>
            </a:extLst>
          </p:cNvPr>
          <p:cNvSpPr>
            <a:spLocks noGrp="1"/>
          </p:cNvSpPr>
          <p:nvPr>
            <p:ph sz="quarter" idx="4"/>
          </p:nvPr>
        </p:nvSpPr>
        <p:spPr/>
        <p:txBody>
          <a:bodyPr/>
          <a:lstStyle/>
          <a:p>
            <a:r>
              <a:rPr lang="en-US" b="1" dirty="0">
                <a:solidFill>
                  <a:srgbClr val="EA5F2A"/>
                </a:solidFill>
              </a:rPr>
              <a:t>Lead to weaking or losing position</a:t>
            </a:r>
          </a:p>
        </p:txBody>
      </p:sp>
      <p:pic>
        <p:nvPicPr>
          <p:cNvPr id="7" name="Content Placeholder 7">
            <a:extLst>
              <a:ext uri="{FF2B5EF4-FFF2-40B4-BE49-F238E27FC236}">
                <a16:creationId xmlns:a16="http://schemas.microsoft.com/office/drawing/2014/main" id="{3B14DCD6-68C6-910E-8A00-41E7B79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690688"/>
            <a:ext cx="5157787" cy="4498975"/>
          </a:xfrm>
          <a:prstGeom prst="rect">
            <a:avLst/>
          </a:prstGeom>
        </p:spPr>
      </p:pic>
    </p:spTree>
    <p:extLst>
      <p:ext uri="{BB962C8B-B14F-4D97-AF65-F5344CB8AC3E}">
        <p14:creationId xmlns:p14="http://schemas.microsoft.com/office/powerpoint/2010/main" val="2727502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2087</TotalTime>
  <Words>10166</Words>
  <Application>Microsoft Office PowerPoint</Application>
  <PresentationFormat>Widescreen</PresentationFormat>
  <Paragraphs>1016</Paragraphs>
  <Slides>155</Slides>
  <Notes>139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155</vt:i4>
      </vt:variant>
    </vt:vector>
  </HeadingPairs>
  <TitlesOfParts>
    <vt:vector size="160" baseType="lpstr">
      <vt:lpstr>Arial</vt:lpstr>
      <vt:lpstr>Calibri</vt:lpstr>
      <vt:lpstr>Kamerik205 8</vt:lpstr>
      <vt:lpstr>Office Theme</vt:lpstr>
      <vt:lpstr>Custom Design</vt:lpstr>
      <vt:lpstr>PowerPoint Presentation</vt:lpstr>
      <vt:lpstr>PowerPoint Presentation</vt:lpstr>
      <vt:lpstr>PowerPoint Presentation</vt:lpstr>
      <vt:lpstr>Agenda</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Workplace conflict</vt:lpstr>
      <vt:lpstr>Workplace conflict</vt:lpstr>
      <vt:lpstr>What is conflict?</vt:lpstr>
      <vt:lpstr>What is conflict?</vt:lpstr>
      <vt:lpstr>What is conflict?</vt:lpstr>
      <vt:lpstr>PowerPoint Presentation</vt:lpstr>
      <vt:lpstr>PowerPoint Presentation</vt:lpstr>
      <vt:lpstr>Approaches to Conflict Resolution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Accommodation</vt:lpstr>
      <vt:lpstr>Accommodation</vt:lpstr>
      <vt:lpstr>Accommodation</vt:lpstr>
      <vt:lpstr>Accommodation</vt:lpstr>
      <vt:lpstr>Accommodation</vt:lpstr>
      <vt:lpstr>Accommodation</vt:lpstr>
      <vt:lpstr>Accommodation</vt:lpstr>
      <vt:lpstr>Accommodation</vt:lpstr>
      <vt:lpstr>Accommodation</vt:lpstr>
      <vt:lpstr>Accommodation</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Karpman Drama Triangle</vt:lpstr>
      <vt:lpstr>Karpman Drama Triangle</vt:lpstr>
      <vt:lpstr>Karpman Drama Triangle</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 - Analysis</vt:lpstr>
      <vt:lpstr>Little Red Riding Hood - Analysis</vt:lpstr>
      <vt:lpstr>Little Red Riding Hood - Analysis</vt:lpstr>
      <vt:lpstr>Little Red Riding Hood - Analysis</vt:lpstr>
      <vt:lpstr>Pied Piper</vt:lpstr>
      <vt:lpstr>Pied Piper - Analysis</vt:lpstr>
      <vt:lpstr>Cinderella</vt:lpstr>
      <vt:lpstr>Cinderella - Analysis</vt:lpstr>
      <vt:lpstr>Software Development Team</vt:lpstr>
      <vt:lpstr>Software Development Team Scenario</vt:lpstr>
      <vt:lpstr>Software Development Team Scenario</vt:lpstr>
      <vt:lpstr>Software Development Team Scenario</vt:lpstr>
      <vt:lpstr>Software Development Team Scenario</vt:lpstr>
      <vt:lpstr>Managing Conflicts</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Everyone is different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69</cp:revision>
  <dcterms:created xsi:type="dcterms:W3CDTF">2022-08-27T18:48:09Z</dcterms:created>
  <dcterms:modified xsi:type="dcterms:W3CDTF">2023-02-11T16:42:46Z</dcterms:modified>
</cp:coreProperties>
</file>